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Manrope"/>
      <p:regular r:id="rId20"/>
      <p:bold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nrope-regular.fntdata"/><Relationship Id="rId22" Type="http://schemas.openxmlformats.org/officeDocument/2006/relationships/font" Target="fonts/RobotoMono-regular.fntdata"/><Relationship Id="rId21" Type="http://schemas.openxmlformats.org/officeDocument/2006/relationships/font" Target="fonts/Manrope-bold.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19" Type="http://schemas.openxmlformats.org/officeDocument/2006/relationships/font" Target="fonts/Nunito-boldItalic.fntdata"/><Relationship Id="rId18"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3b659ed0659_0_23: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solidFill>
                  <a:schemeClr val="dk1"/>
                </a:solidFill>
              </a:rPr>
              <a:t>Good morning. I’m presenting the </a:t>
            </a:r>
            <a:r>
              <a:rPr b="1" lang="hu">
                <a:solidFill>
                  <a:schemeClr val="dk1"/>
                </a:solidFill>
              </a:rPr>
              <a:t>Project Management System</a:t>
            </a:r>
            <a:r>
              <a:rPr lang="hu">
                <a:solidFill>
                  <a:schemeClr val="dk1"/>
                </a:solidFill>
              </a:rPr>
              <a:t>, a custom-built solution designed to handle your data securely and efficiently.</a:t>
            </a:r>
            <a:endParaRPr>
              <a:solidFill>
                <a:schemeClr val="dk1"/>
              </a:solidFill>
            </a:endParaRPr>
          </a:p>
          <a:p>
            <a:pPr indent="0" lvl="0" marL="0" rtl="0" algn="l">
              <a:spcBef>
                <a:spcPts val="0"/>
              </a:spcBef>
              <a:spcAft>
                <a:spcPts val="0"/>
              </a:spcAft>
              <a:buNone/>
            </a:pPr>
            <a:r>
              <a:rPr lang="hu">
                <a:solidFill>
                  <a:schemeClr val="dk1"/>
                </a:solidFill>
              </a:rPr>
              <a:t>Built on </a:t>
            </a:r>
            <a:r>
              <a:rPr b="1" lang="hu">
                <a:solidFill>
                  <a:schemeClr val="dk1"/>
                </a:solidFill>
              </a:rPr>
              <a:t>Spring Boot 3</a:t>
            </a:r>
            <a:r>
              <a:rPr lang="hu">
                <a:solidFill>
                  <a:schemeClr val="dk1"/>
                </a:solidFill>
              </a:rPr>
              <a:t> and </a:t>
            </a:r>
            <a:r>
              <a:rPr b="1" lang="hu">
                <a:solidFill>
                  <a:schemeClr val="dk1"/>
                </a:solidFill>
              </a:rPr>
              <a:t>Java 21</a:t>
            </a:r>
            <a:r>
              <a:rPr lang="hu">
                <a:solidFill>
                  <a:schemeClr val="dk1"/>
                </a:solidFill>
              </a:rPr>
              <a:t>.</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b659ed065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b659ed065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In summary, you have a secure, documented, and scalable foundation ready for your frontend team.</a:t>
            </a:r>
            <a:endParaRPr/>
          </a:p>
          <a:p>
            <a:pPr indent="0" lvl="0" marL="0" rtl="0" algn="l">
              <a:spcBef>
                <a:spcPts val="0"/>
              </a:spcBef>
              <a:spcAft>
                <a:spcPts val="0"/>
              </a:spcAft>
              <a:buNone/>
            </a:pPr>
            <a:r>
              <a:rPr lang="hu">
                <a:solidFill>
                  <a:schemeClr val="dk1"/>
                </a:solidFill>
              </a:rPr>
              <a:t>I'm happy to answer questions about the </a:t>
            </a:r>
            <a:r>
              <a:rPr b="1" lang="hu">
                <a:solidFill>
                  <a:schemeClr val="dk1"/>
                </a:solidFill>
              </a:rPr>
              <a:t>MapStruct</a:t>
            </a:r>
            <a:r>
              <a:rPr lang="hu">
                <a:solidFill>
                  <a:schemeClr val="dk1"/>
                </a:solidFill>
              </a:rPr>
              <a:t> implementation, the </a:t>
            </a:r>
            <a:r>
              <a:rPr b="1" lang="hu">
                <a:solidFill>
                  <a:schemeClr val="dk1"/>
                </a:solidFill>
              </a:rPr>
              <a:t>GlobalExceptionHandler</a:t>
            </a:r>
            <a:r>
              <a:rPr lang="hu">
                <a:solidFill>
                  <a:schemeClr val="dk1"/>
                </a:solidFill>
              </a:rPr>
              <a:t>, or the </a:t>
            </a:r>
            <a:r>
              <a:rPr b="1" lang="hu">
                <a:solidFill>
                  <a:schemeClr val="dk1"/>
                </a:solidFill>
              </a:rPr>
              <a:t>Security Filter Chain</a:t>
            </a:r>
            <a:r>
              <a:rPr lang="hu">
                <a:solidFill>
                  <a:schemeClr val="dk1"/>
                </a:solidFill>
              </a:rPr>
              <a:t> configuration.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b659ed0659_0_5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We identified that managing tasks in spreadsheets leads to data loss and lack of ownership tracking. You need a system that enforces rules.</a:t>
            </a:r>
            <a:endParaRPr/>
          </a:p>
          <a:p>
            <a:pPr indent="0" lvl="0" marL="0" rtl="0" algn="l">
              <a:spcBef>
                <a:spcPts val="0"/>
              </a:spcBef>
              <a:spcAft>
                <a:spcPts val="0"/>
              </a:spcAft>
              <a:buNone/>
            </a:pPr>
            <a:r>
              <a:rPr lang="hu">
                <a:solidFill>
                  <a:schemeClr val="dk1"/>
                </a:solidFill>
              </a:rPr>
              <a:t>The goal was to move from unstructured data to a relational model with strict </a:t>
            </a:r>
            <a:r>
              <a:rPr b="1" lang="hu">
                <a:solidFill>
                  <a:schemeClr val="dk1"/>
                </a:solidFill>
              </a:rPr>
              <a:t>ACID compliance</a:t>
            </a:r>
            <a:r>
              <a:rPr lang="hu">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ACID stands for </a:t>
            </a:r>
            <a:r>
              <a:rPr b="1" lang="hu">
                <a:solidFill>
                  <a:schemeClr val="dk1"/>
                </a:solidFill>
              </a:rPr>
              <a:t>Atomicity</a:t>
            </a:r>
            <a:r>
              <a:rPr lang="hu">
                <a:solidFill>
                  <a:schemeClr val="dk1"/>
                </a:solidFill>
              </a:rPr>
              <a:t>, </a:t>
            </a:r>
            <a:r>
              <a:rPr b="1" lang="hu">
                <a:solidFill>
                  <a:schemeClr val="dk1"/>
                </a:solidFill>
              </a:rPr>
              <a:t>Consistency</a:t>
            </a:r>
            <a:r>
              <a:rPr lang="hu">
                <a:solidFill>
                  <a:schemeClr val="dk1"/>
                </a:solidFill>
              </a:rPr>
              <a:t>, </a:t>
            </a:r>
            <a:r>
              <a:rPr b="1" lang="hu">
                <a:solidFill>
                  <a:schemeClr val="dk1"/>
                </a:solidFill>
              </a:rPr>
              <a:t>Isolation</a:t>
            </a:r>
            <a:r>
              <a:rPr lang="hu">
                <a:solidFill>
                  <a:schemeClr val="dk1"/>
                </a:solidFill>
              </a:rPr>
              <a:t>, and </a:t>
            </a:r>
            <a:r>
              <a:rPr b="1" lang="hu">
                <a:solidFill>
                  <a:schemeClr val="dk1"/>
                </a:solidFill>
              </a:rPr>
              <a:t>Durability</a:t>
            </a:r>
            <a:r>
              <a:rPr lang="hu">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Here is what each term means, using examples from your Project Management System:</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1. Atomicity ("All or Nothing")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This property treats a transaction as a single, indivisible unit. Either </a:t>
            </a:r>
            <a:r>
              <a:rPr i="1" lang="hu">
                <a:solidFill>
                  <a:schemeClr val="dk1"/>
                </a:solidFill>
              </a:rPr>
              <a:t>all</a:t>
            </a:r>
            <a:r>
              <a:rPr lang="hu">
                <a:solidFill>
                  <a:schemeClr val="dk1"/>
                </a:solidFill>
              </a:rPr>
              <a:t> steps in the transaction succeed, or </a:t>
            </a:r>
            <a:r>
              <a:rPr i="1" lang="hu">
                <a:solidFill>
                  <a:schemeClr val="dk1"/>
                </a:solidFill>
              </a:rPr>
              <a:t>none</a:t>
            </a:r>
            <a:r>
              <a:rPr lang="hu">
                <a:solidFill>
                  <a:schemeClr val="dk1"/>
                </a:solidFill>
              </a:rPr>
              <a:t> of them do. If one step fails, the entire transaction is rolled back to the state it was in before the transaction started.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Real-world Analogy:</a:t>
            </a:r>
            <a:r>
              <a:rPr lang="hu">
                <a:solidFill>
                  <a:schemeClr val="dk1"/>
                </a:solidFill>
              </a:rPr>
              <a:t> Buying a coffee. You tap your card. Two things must happen: money leaves your account, and the cafe gets the money. If the machine crashes after money leaves your account but before the cafe gets it, the bank reverses (rolls back) the charge. You don't lose money.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In Your Project:</a:t>
            </a:r>
            <a:r>
              <a:rPr lang="hu">
                <a:solidFill>
                  <a:schemeClr val="dk1"/>
                </a:solidFill>
              </a:rPr>
              <a:t> Imagine you have a method that deletes a Project.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Delete all Tasks associated with the Project.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Delete the Project itself.</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If the database deletes the tasks but fails to delete the project (maybe a constraint violation), Atomicity ensures the tasks are "undeleted" (rolled back). You are never left with a "Zombie Project" that has no tasks but shouldn't exist.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2. Consistency ("Valid Data Only")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This ensures that a transaction brings the database from one valid state to another valid state, maintaining all database rules (constraints, cascades, triggers, foreign keys).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In Your Project: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You have a foreign key constraint: A </a:t>
            </a:r>
            <a:r>
              <a:rPr lang="hu">
                <a:solidFill>
                  <a:srgbClr val="188038"/>
                </a:solidFill>
                <a:latin typeface="Roboto Mono"/>
                <a:ea typeface="Roboto Mono"/>
                <a:cs typeface="Roboto Mono"/>
                <a:sym typeface="Roboto Mono"/>
              </a:rPr>
              <a:t>Task</a:t>
            </a:r>
            <a:r>
              <a:rPr lang="hu">
                <a:solidFill>
                  <a:schemeClr val="dk1"/>
                </a:solidFill>
              </a:rPr>
              <a:t> must belong to a </a:t>
            </a:r>
            <a:r>
              <a:rPr lang="hu">
                <a:solidFill>
                  <a:srgbClr val="188038"/>
                </a:solidFill>
                <a:latin typeface="Roboto Mono"/>
                <a:ea typeface="Roboto Mono"/>
                <a:cs typeface="Roboto Mono"/>
                <a:sym typeface="Roboto Mono"/>
              </a:rPr>
              <a:t>Project</a:t>
            </a:r>
            <a:r>
              <a:rPr lang="hu">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If you try to insert a Task with </a:t>
            </a:r>
            <a:r>
              <a:rPr lang="hu">
                <a:solidFill>
                  <a:srgbClr val="188038"/>
                </a:solidFill>
                <a:latin typeface="Roboto Mono"/>
                <a:ea typeface="Roboto Mono"/>
                <a:cs typeface="Roboto Mono"/>
                <a:sym typeface="Roboto Mono"/>
              </a:rPr>
              <a:t>project_id = 999</a:t>
            </a:r>
            <a:r>
              <a:rPr lang="hu">
                <a:solidFill>
                  <a:schemeClr val="dk1"/>
                </a:solidFill>
              </a:rPr>
              <a:t>, but Project 999 doesn't exist, the database rejects the transaction.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Consistency guarantees that your database never contains "orphaned" tasks pointing to non-existent projects.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3. Isolation ("My Business is My Business")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This property ensures that transactions happen independently and securely without interference from other concurrent transactions. If two users try to change the same data at the same time, they shouldn't see each other's half-finished work.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Real-world Analogy:</a:t>
            </a:r>
            <a:r>
              <a:rPr lang="hu">
                <a:solidFill>
                  <a:schemeClr val="dk1"/>
                </a:solidFill>
              </a:rPr>
              <a:t> Two people editing a shared Google Doc vs. a standard Word doc. In a database, we usually want the "standard Word doc" behavior—I can't see your typing until you hit "Save."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In Your Project: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User A requests </a:t>
            </a:r>
            <a:r>
              <a:rPr lang="hu">
                <a:solidFill>
                  <a:srgbClr val="188038"/>
                </a:solidFill>
                <a:latin typeface="Roboto Mono"/>
                <a:ea typeface="Roboto Mono"/>
                <a:cs typeface="Roboto Mono"/>
                <a:sym typeface="Roboto Mono"/>
              </a:rPr>
              <a:t>GET /projects/1</a:t>
            </a:r>
            <a:r>
              <a:rPr lang="hu">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User B sends </a:t>
            </a:r>
            <a:r>
              <a:rPr lang="hu">
                <a:solidFill>
                  <a:srgbClr val="188038"/>
                </a:solidFill>
                <a:latin typeface="Roboto Mono"/>
                <a:ea typeface="Roboto Mono"/>
                <a:cs typeface="Roboto Mono"/>
                <a:sym typeface="Roboto Mono"/>
              </a:rPr>
              <a:t>DELETE /projects/1</a:t>
            </a:r>
            <a:r>
              <a:rPr lang="hu">
                <a:solidFill>
                  <a:schemeClr val="dk1"/>
                </a:solidFill>
              </a:rPr>
              <a:t> at the exact same millisecond.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Isolation levels determine what happens. Ideally, User A either sees the project </a:t>
            </a:r>
            <a:r>
              <a:rPr i="1" lang="hu">
                <a:solidFill>
                  <a:schemeClr val="dk1"/>
                </a:solidFill>
              </a:rPr>
              <a:t>before</a:t>
            </a:r>
            <a:r>
              <a:rPr lang="hu">
                <a:solidFill>
                  <a:schemeClr val="dk1"/>
                </a:solidFill>
              </a:rPr>
              <a:t> the delete, or gets a 404 </a:t>
            </a:r>
            <a:r>
              <a:rPr i="1" lang="hu">
                <a:solidFill>
                  <a:schemeClr val="dk1"/>
                </a:solidFill>
              </a:rPr>
              <a:t>after</a:t>
            </a:r>
            <a:r>
              <a:rPr lang="hu">
                <a:solidFill>
                  <a:schemeClr val="dk1"/>
                </a:solidFill>
              </a:rPr>
              <a:t> the delete. They should never see a project that is half-deleted (e.g., the project exists but the tasks are gone).</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4. Durability ("Saved means Saved")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This guarantees that once a transaction has been committed (saved), it will remain saved even in the event of a power loss, crash, or system error.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In Your Project: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You create a new User and get a </a:t>
            </a:r>
            <a:r>
              <a:rPr lang="hu">
                <a:solidFill>
                  <a:srgbClr val="188038"/>
                </a:solidFill>
                <a:latin typeface="Roboto Mono"/>
                <a:ea typeface="Roboto Mono"/>
                <a:cs typeface="Roboto Mono"/>
                <a:sym typeface="Roboto Mono"/>
              </a:rPr>
              <a:t>201 Created</a:t>
            </a:r>
            <a:r>
              <a:rPr lang="hu">
                <a:solidFill>
                  <a:schemeClr val="dk1"/>
                </a:solidFill>
              </a:rPr>
              <a:t> response.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One second later, the server running PostgreSQL crashes.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hu">
                <a:solidFill>
                  <a:schemeClr val="dk1"/>
                </a:solidFill>
              </a:rPr>
              <a:t>When the server restarts, that User must still be there. PostgreSQL achieves this by writing to a transaction log (Write-Ahead Logging or WAL) on the hard drive before confirming the save.</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b659ed0659_0_8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We built a centralized REST API. It acts as a single source of truth, allowing your front-end applications to Create, Read, Update, and Delete data reliably.</a:t>
            </a:r>
            <a:endParaRPr/>
          </a:p>
          <a:p>
            <a:pPr indent="0" lvl="0" marL="0" rtl="0" algn="l">
              <a:spcBef>
                <a:spcPts val="0"/>
              </a:spcBef>
              <a:spcAft>
                <a:spcPts val="0"/>
              </a:spcAft>
              <a:buNone/>
            </a:pPr>
            <a:r>
              <a:rPr lang="hu">
                <a:solidFill>
                  <a:schemeClr val="dk1"/>
                </a:solidFill>
              </a:rPr>
              <a:t>It adheres to </a:t>
            </a:r>
            <a:r>
              <a:rPr b="1" lang="hu">
                <a:solidFill>
                  <a:schemeClr val="dk1"/>
                </a:solidFill>
              </a:rPr>
              <a:t>RESTful maturity level 2</a:t>
            </a:r>
            <a:r>
              <a:rPr lang="hu">
                <a:solidFill>
                  <a:schemeClr val="dk1"/>
                </a:solidFill>
              </a:rPr>
              <a:t>, using proper HTTP verbs (GET, POST, PUT, DELETE) and status codes.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The </a:t>
            </a:r>
            <a:r>
              <a:rPr b="1" lang="hu">
                <a:solidFill>
                  <a:schemeClr val="dk1"/>
                </a:solidFill>
              </a:rPr>
              <a:t>Richardson Maturity Model</a:t>
            </a:r>
            <a:r>
              <a:rPr lang="hu">
                <a:solidFill>
                  <a:schemeClr val="dk1"/>
                </a:solidFill>
              </a:rPr>
              <a:t> (RMM) is a way to grade how "RESTful" an API is. It breaks down the journey into four levels (0 to 3).</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Level 2</a:t>
            </a:r>
            <a:r>
              <a:rPr lang="hu">
                <a:solidFill>
                  <a:schemeClr val="dk1"/>
                </a:solidFill>
              </a:rPr>
              <a:t> is generally considered the standard for a "true" REST API. It is where you start using HTTP verbs (GET, POST, PUT, DELETE) correctly to manipulate resources.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Here is a breakdown of the levels to help you understand where Level 2 fits 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The Levels at a Glance</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hu">
                <a:solidFill>
                  <a:schemeClr val="dk1"/>
                </a:solidFill>
              </a:rPr>
              <a:t>Level 0:</a:t>
            </a:r>
            <a:r>
              <a:rPr lang="hu">
                <a:solidFill>
                  <a:schemeClr val="dk1"/>
                </a:solidFill>
              </a:rPr>
              <a:t> One URL, One Method (The "Swamp of POX").</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hu">
                <a:solidFill>
                  <a:schemeClr val="dk1"/>
                </a:solidFill>
              </a:rPr>
              <a:t>Level 1:</a:t>
            </a:r>
            <a:r>
              <a:rPr lang="hu">
                <a:solidFill>
                  <a:schemeClr val="dk1"/>
                </a:solidFill>
              </a:rPr>
              <a:t> Many URLs (Resources).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hu">
                <a:solidFill>
                  <a:schemeClr val="dk1"/>
                </a:solidFill>
              </a:rPr>
              <a:t>Level 2:</a:t>
            </a:r>
            <a:r>
              <a:rPr lang="hu">
                <a:solidFill>
                  <a:schemeClr val="dk1"/>
                </a:solidFill>
              </a:rPr>
              <a:t> Many URLs + </a:t>
            </a:r>
            <a:r>
              <a:rPr b="1" lang="hu">
                <a:solidFill>
                  <a:schemeClr val="dk1"/>
                </a:solidFill>
              </a:rPr>
              <a:t>HTTP Verbs</a:t>
            </a:r>
            <a:r>
              <a:rPr lang="hu">
                <a:solidFill>
                  <a:schemeClr val="dk1"/>
                </a:solidFill>
              </a:rPr>
              <a:t> (Standard Methods).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hu">
                <a:solidFill>
                  <a:schemeClr val="dk1"/>
                </a:solidFill>
              </a:rPr>
              <a:t>Level 3:</a:t>
            </a:r>
            <a:r>
              <a:rPr lang="hu">
                <a:solidFill>
                  <a:schemeClr val="dk1"/>
                </a:solidFill>
              </a:rPr>
              <a:t> Hypermedia (HATEOAS) - The API tells you what to do next.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Level 2 Explained: "Using HTTP Verbs Correctly"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At Level 2, you stop treating HTTP as just a transport tunnel (like sending everything via POST) and start using the </a:t>
            </a:r>
            <a:r>
              <a:rPr b="1" lang="hu">
                <a:solidFill>
                  <a:schemeClr val="dk1"/>
                </a:solidFill>
              </a:rPr>
              <a:t>HTTP Standard</a:t>
            </a:r>
            <a:r>
              <a:rPr lang="hu">
                <a:solidFill>
                  <a:schemeClr val="dk1"/>
                </a:solidFill>
              </a:rPr>
              <a:t> as it was intended.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1. The Core Concept</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In Level 2, the </a:t>
            </a:r>
            <a:r>
              <a:rPr b="1" lang="hu">
                <a:solidFill>
                  <a:schemeClr val="dk1"/>
                </a:solidFill>
              </a:rPr>
              <a:t>verb</a:t>
            </a:r>
            <a:r>
              <a:rPr lang="hu">
                <a:solidFill>
                  <a:schemeClr val="dk1"/>
                </a:solidFill>
              </a:rPr>
              <a:t> defines the </a:t>
            </a:r>
            <a:r>
              <a:rPr b="1" lang="hu">
                <a:solidFill>
                  <a:schemeClr val="dk1"/>
                </a:solidFill>
              </a:rPr>
              <a:t>action</a:t>
            </a:r>
            <a:r>
              <a:rPr lang="hu">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hu">
                <a:solidFill>
                  <a:schemeClr val="dk1"/>
                </a:solidFill>
              </a:rPr>
              <a:t>If you want to get data, you </a:t>
            </a:r>
            <a:r>
              <a:rPr b="1" lang="hu">
                <a:solidFill>
                  <a:schemeClr val="dk1"/>
                </a:solidFill>
              </a:rPr>
              <a:t>must</a:t>
            </a:r>
            <a:r>
              <a:rPr lang="hu">
                <a:solidFill>
                  <a:schemeClr val="dk1"/>
                </a:solidFill>
              </a:rPr>
              <a:t> use </a:t>
            </a:r>
            <a:r>
              <a:rPr lang="hu">
                <a:solidFill>
                  <a:srgbClr val="188038"/>
                </a:solidFill>
                <a:latin typeface="Roboto Mono"/>
                <a:ea typeface="Roboto Mono"/>
                <a:cs typeface="Roboto Mono"/>
                <a:sym typeface="Roboto Mono"/>
              </a:rPr>
              <a:t>GET</a:t>
            </a:r>
            <a:r>
              <a:rPr lang="hu">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hu">
                <a:solidFill>
                  <a:schemeClr val="dk1"/>
                </a:solidFill>
              </a:rPr>
              <a:t>If you want to create data, you use </a:t>
            </a:r>
            <a:r>
              <a:rPr lang="hu">
                <a:solidFill>
                  <a:srgbClr val="188038"/>
                </a:solidFill>
                <a:latin typeface="Roboto Mono"/>
                <a:ea typeface="Roboto Mono"/>
                <a:cs typeface="Roboto Mono"/>
                <a:sym typeface="Roboto Mono"/>
              </a:rPr>
              <a:t>POST</a:t>
            </a:r>
            <a:r>
              <a:rPr lang="hu">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hu">
                <a:solidFill>
                  <a:schemeClr val="dk1"/>
                </a:solidFill>
              </a:rPr>
              <a:t>If you want to delete data, you use </a:t>
            </a:r>
            <a:r>
              <a:rPr lang="hu">
                <a:solidFill>
                  <a:srgbClr val="188038"/>
                </a:solidFill>
                <a:latin typeface="Roboto Mono"/>
                <a:ea typeface="Roboto Mono"/>
                <a:cs typeface="Roboto Mono"/>
                <a:sym typeface="Roboto Mono"/>
              </a:rPr>
              <a:t>DELETE</a:t>
            </a:r>
            <a:r>
              <a:rPr lang="hu">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You also start using </a:t>
            </a:r>
            <a:r>
              <a:rPr b="1" lang="hu">
                <a:solidFill>
                  <a:schemeClr val="dk1"/>
                </a:solidFill>
              </a:rPr>
              <a:t>HTTP Status Codes</a:t>
            </a:r>
            <a:r>
              <a:rPr lang="hu">
                <a:solidFill>
                  <a:schemeClr val="dk1"/>
                </a:solidFill>
              </a:rPr>
              <a:t> correctly.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hu">
                <a:solidFill>
                  <a:schemeClr val="dk1"/>
                </a:solidFill>
              </a:rPr>
              <a:t>Success isn't just </a:t>
            </a:r>
            <a:r>
              <a:rPr lang="hu">
                <a:solidFill>
                  <a:srgbClr val="188038"/>
                </a:solidFill>
                <a:latin typeface="Roboto Mono"/>
                <a:ea typeface="Roboto Mono"/>
                <a:cs typeface="Roboto Mono"/>
                <a:sym typeface="Roboto Mono"/>
              </a:rPr>
              <a:t>200 OK</a:t>
            </a:r>
            <a:r>
              <a:rPr lang="hu">
                <a:solidFill>
                  <a:schemeClr val="dk1"/>
                </a:solidFill>
              </a:rPr>
              <a:t>. It might be </a:t>
            </a:r>
            <a:r>
              <a:rPr lang="hu">
                <a:solidFill>
                  <a:srgbClr val="188038"/>
                </a:solidFill>
                <a:latin typeface="Roboto Mono"/>
                <a:ea typeface="Roboto Mono"/>
                <a:cs typeface="Roboto Mono"/>
                <a:sym typeface="Roboto Mono"/>
              </a:rPr>
              <a:t>201 Created</a:t>
            </a:r>
            <a:r>
              <a:rPr lang="hu">
                <a:solidFill>
                  <a:schemeClr val="dk1"/>
                </a:solidFill>
              </a:rPr>
              <a:t> or </a:t>
            </a:r>
            <a:r>
              <a:rPr lang="hu">
                <a:solidFill>
                  <a:srgbClr val="188038"/>
                </a:solidFill>
                <a:latin typeface="Roboto Mono"/>
                <a:ea typeface="Roboto Mono"/>
                <a:cs typeface="Roboto Mono"/>
                <a:sym typeface="Roboto Mono"/>
              </a:rPr>
              <a:t>202 Accepted</a:t>
            </a:r>
            <a:r>
              <a:rPr lang="hu">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hu">
                <a:solidFill>
                  <a:schemeClr val="dk1"/>
                </a:solidFill>
              </a:rPr>
              <a:t>Failure isn't just a generic error inside a JSON body. It's </a:t>
            </a:r>
            <a:r>
              <a:rPr lang="hu">
                <a:solidFill>
                  <a:srgbClr val="188038"/>
                </a:solidFill>
                <a:latin typeface="Roboto Mono"/>
                <a:ea typeface="Roboto Mono"/>
                <a:cs typeface="Roboto Mono"/>
                <a:sym typeface="Roboto Mono"/>
              </a:rPr>
              <a:t>404 Not Found</a:t>
            </a:r>
            <a:r>
              <a:rPr lang="hu">
                <a:solidFill>
                  <a:schemeClr val="dk1"/>
                </a:solidFill>
              </a:rPr>
              <a:t> or </a:t>
            </a:r>
            <a:r>
              <a:rPr lang="hu">
                <a:solidFill>
                  <a:srgbClr val="188038"/>
                </a:solidFill>
                <a:latin typeface="Roboto Mono"/>
                <a:ea typeface="Roboto Mono"/>
                <a:cs typeface="Roboto Mono"/>
                <a:sym typeface="Roboto Mono"/>
              </a:rPr>
              <a:t>403 Forbidden</a:t>
            </a:r>
            <a:r>
              <a:rPr lang="hu">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2. Comparison: Level 1 vs. Level 2</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Imagine an API for ordering pizza.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Level 1 (Resources only):</a:t>
            </a:r>
            <a:r>
              <a:rPr lang="hu">
                <a:solidFill>
                  <a:schemeClr val="dk1"/>
                </a:solidFill>
              </a:rPr>
              <a:t> You have unique URLs for each pizza order, but you use </a:t>
            </a:r>
            <a:r>
              <a:rPr lang="hu">
                <a:solidFill>
                  <a:srgbClr val="188038"/>
                </a:solidFill>
                <a:latin typeface="Roboto Mono"/>
                <a:ea typeface="Roboto Mono"/>
                <a:cs typeface="Roboto Mono"/>
                <a:sym typeface="Roboto Mono"/>
              </a:rPr>
              <a:t>POST</a:t>
            </a:r>
            <a:r>
              <a:rPr lang="hu">
                <a:solidFill>
                  <a:schemeClr val="dk1"/>
                </a:solidFill>
              </a:rPr>
              <a:t> for everything.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Request:</a:t>
            </a:r>
            <a:r>
              <a:rPr lang="hu">
                <a:solidFill>
                  <a:schemeClr val="dk1"/>
                </a:solidFill>
              </a:rPr>
              <a:t> </a:t>
            </a:r>
            <a:r>
              <a:rPr lang="hu">
                <a:solidFill>
                  <a:srgbClr val="188038"/>
                </a:solidFill>
                <a:latin typeface="Roboto Mono"/>
                <a:ea typeface="Roboto Mono"/>
                <a:cs typeface="Roboto Mono"/>
                <a:sym typeface="Roboto Mono"/>
              </a:rPr>
              <a:t>POST /orders/123/delete</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Request:</a:t>
            </a:r>
            <a:r>
              <a:rPr lang="hu">
                <a:solidFill>
                  <a:schemeClr val="dk1"/>
                </a:solidFill>
              </a:rPr>
              <a:t> </a:t>
            </a:r>
            <a:r>
              <a:rPr lang="hu">
                <a:solidFill>
                  <a:srgbClr val="188038"/>
                </a:solidFill>
                <a:latin typeface="Roboto Mono"/>
                <a:ea typeface="Roboto Mono"/>
                <a:cs typeface="Roboto Mono"/>
                <a:sym typeface="Roboto Mono"/>
              </a:rPr>
              <a:t>POST /orders/123/update</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Response:</a:t>
            </a:r>
            <a:r>
              <a:rPr lang="hu">
                <a:solidFill>
                  <a:schemeClr val="dk1"/>
                </a:solidFill>
              </a:rPr>
              <a:t> </a:t>
            </a:r>
            <a:r>
              <a:rPr lang="hu">
                <a:solidFill>
                  <a:srgbClr val="188038"/>
                </a:solidFill>
                <a:latin typeface="Roboto Mono"/>
                <a:ea typeface="Roboto Mono"/>
                <a:cs typeface="Roboto Mono"/>
                <a:sym typeface="Roboto Mono"/>
              </a:rPr>
              <a:t>200 OK</a:t>
            </a:r>
            <a:r>
              <a:rPr lang="hu">
                <a:solidFill>
                  <a:schemeClr val="dk1"/>
                </a:solidFill>
              </a:rPr>
              <a:t> (with a body saying "Deleted successfully")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Level 2 (Resources + Verbs):</a:t>
            </a:r>
            <a:r>
              <a:rPr lang="hu">
                <a:solidFill>
                  <a:schemeClr val="dk1"/>
                </a:solidFill>
              </a:rPr>
              <a:t> You use the same URL, but change the verb.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hu">
                <a:solidFill>
                  <a:schemeClr val="dk1"/>
                </a:solidFill>
              </a:rPr>
              <a:t>To View:</a:t>
            </a:r>
            <a:r>
              <a:rPr lang="hu">
                <a:solidFill>
                  <a:schemeClr val="dk1"/>
                </a:solidFill>
              </a:rPr>
              <a:t> </a:t>
            </a:r>
            <a:r>
              <a:rPr lang="hu">
                <a:solidFill>
                  <a:srgbClr val="188038"/>
                </a:solidFill>
                <a:latin typeface="Roboto Mono"/>
                <a:ea typeface="Roboto Mono"/>
                <a:cs typeface="Roboto Mono"/>
                <a:sym typeface="Roboto Mono"/>
              </a:rPr>
              <a:t>GET /orders/123</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To Delete:</a:t>
            </a:r>
            <a:r>
              <a:rPr lang="hu">
                <a:solidFill>
                  <a:schemeClr val="dk1"/>
                </a:solidFill>
              </a:rPr>
              <a:t> </a:t>
            </a:r>
            <a:r>
              <a:rPr lang="hu">
                <a:solidFill>
                  <a:srgbClr val="188038"/>
                </a:solidFill>
                <a:latin typeface="Roboto Mono"/>
                <a:ea typeface="Roboto Mono"/>
                <a:cs typeface="Roboto Mono"/>
                <a:sym typeface="Roboto Mono"/>
              </a:rPr>
              <a:t>DELETE /orders/123</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To Update:</a:t>
            </a:r>
            <a:r>
              <a:rPr lang="hu">
                <a:solidFill>
                  <a:schemeClr val="dk1"/>
                </a:solidFill>
              </a:rPr>
              <a:t> </a:t>
            </a:r>
            <a:r>
              <a:rPr lang="hu">
                <a:solidFill>
                  <a:srgbClr val="188038"/>
                </a:solidFill>
                <a:latin typeface="Roboto Mono"/>
                <a:ea typeface="Roboto Mono"/>
                <a:cs typeface="Roboto Mono"/>
                <a:sym typeface="Roboto Mono"/>
              </a:rPr>
              <a:t>PUT /orders/123</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b="1" lang="hu">
                <a:solidFill>
                  <a:schemeClr val="dk1"/>
                </a:solidFill>
              </a:rPr>
              <a:t>Response (Delete):</a:t>
            </a:r>
            <a:r>
              <a:rPr lang="hu">
                <a:solidFill>
                  <a:schemeClr val="dk1"/>
                </a:solidFill>
              </a:rPr>
              <a:t> </a:t>
            </a:r>
            <a:r>
              <a:rPr lang="hu">
                <a:solidFill>
                  <a:srgbClr val="188038"/>
                </a:solidFill>
                <a:latin typeface="Roboto Mono"/>
                <a:ea typeface="Roboto Mono"/>
                <a:cs typeface="Roboto Mono"/>
                <a:sym typeface="Roboto Mono"/>
              </a:rPr>
              <a:t>204 No Content</a:t>
            </a:r>
            <a:r>
              <a:rPr lang="hu">
                <a:solidFill>
                  <a:schemeClr val="dk1"/>
                </a:solidFill>
              </a:rPr>
              <a:t> (The standard code for "Deleted, nothing to show").</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Why is Level 2 Important?</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hu">
                <a:solidFill>
                  <a:schemeClr val="dk1"/>
                </a:solidFill>
              </a:rPr>
              <a:t>Standardization:</a:t>
            </a:r>
            <a:r>
              <a:rPr lang="hu">
                <a:solidFill>
                  <a:schemeClr val="dk1"/>
                </a:solidFill>
              </a:rPr>
              <a:t> Any developer knows that </a:t>
            </a:r>
            <a:r>
              <a:rPr lang="hu">
                <a:solidFill>
                  <a:srgbClr val="188038"/>
                </a:solidFill>
                <a:latin typeface="Roboto Mono"/>
                <a:ea typeface="Roboto Mono"/>
                <a:cs typeface="Roboto Mono"/>
                <a:sym typeface="Roboto Mono"/>
              </a:rPr>
              <a:t>DELETE</a:t>
            </a:r>
            <a:r>
              <a:rPr lang="hu">
                <a:solidFill>
                  <a:schemeClr val="dk1"/>
                </a:solidFill>
              </a:rPr>
              <a:t> means delete. They don't have to read your documentation to find out if the endpoint is named </a:t>
            </a:r>
            <a:r>
              <a:rPr lang="hu">
                <a:solidFill>
                  <a:srgbClr val="188038"/>
                </a:solidFill>
                <a:latin typeface="Roboto Mono"/>
                <a:ea typeface="Roboto Mono"/>
                <a:cs typeface="Roboto Mono"/>
                <a:sym typeface="Roboto Mono"/>
              </a:rPr>
              <a:t>/deleteUser</a:t>
            </a:r>
            <a:r>
              <a:rPr lang="hu">
                <a:solidFill>
                  <a:schemeClr val="dk1"/>
                </a:solidFill>
              </a:rPr>
              <a:t> or </a:t>
            </a:r>
            <a:r>
              <a:rPr lang="hu">
                <a:solidFill>
                  <a:srgbClr val="188038"/>
                </a:solidFill>
                <a:latin typeface="Roboto Mono"/>
                <a:ea typeface="Roboto Mono"/>
                <a:cs typeface="Roboto Mono"/>
                <a:sym typeface="Roboto Mono"/>
              </a:rPr>
              <a:t>/remove-user</a:t>
            </a:r>
            <a:r>
              <a:rPr lang="hu">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hu">
                <a:solidFill>
                  <a:schemeClr val="dk1"/>
                </a:solidFill>
              </a:rPr>
              <a:t>Safety &amp; Idempotency:</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hu">
                <a:solidFill>
                  <a:schemeClr val="dk1"/>
                </a:solidFill>
              </a:rPr>
              <a:t>GET</a:t>
            </a:r>
            <a:r>
              <a:rPr lang="hu">
                <a:solidFill>
                  <a:schemeClr val="dk1"/>
                </a:solidFill>
              </a:rPr>
              <a:t> is "safe" (it doesn't change data). Browsers and caches know they can cache </a:t>
            </a:r>
            <a:r>
              <a:rPr lang="hu">
                <a:solidFill>
                  <a:srgbClr val="188038"/>
                </a:solidFill>
                <a:latin typeface="Roboto Mono"/>
                <a:ea typeface="Roboto Mono"/>
                <a:cs typeface="Roboto Mono"/>
                <a:sym typeface="Roboto Mono"/>
              </a:rPr>
              <a:t>GET</a:t>
            </a:r>
            <a:r>
              <a:rPr lang="hu">
                <a:solidFill>
                  <a:schemeClr val="dk1"/>
                </a:solidFill>
              </a:rPr>
              <a:t> requests freely.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hu">
                <a:solidFill>
                  <a:schemeClr val="dk1"/>
                </a:solidFill>
              </a:rPr>
              <a:t>PUT</a:t>
            </a:r>
            <a:r>
              <a:rPr lang="hu">
                <a:solidFill>
                  <a:schemeClr val="dk1"/>
                </a:solidFill>
              </a:rPr>
              <a:t> and </a:t>
            </a:r>
            <a:r>
              <a:rPr b="1" lang="hu">
                <a:solidFill>
                  <a:schemeClr val="dk1"/>
                </a:solidFill>
              </a:rPr>
              <a:t>DELETE</a:t>
            </a:r>
            <a:r>
              <a:rPr lang="hu">
                <a:solidFill>
                  <a:schemeClr val="dk1"/>
                </a:solidFill>
              </a:rPr>
              <a:t> are "idempotent" (doing it 5 times is the same as doing it once). If the network fails, it's safe to retry.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hu">
                <a:solidFill>
                  <a:schemeClr val="dk1"/>
                </a:solidFill>
              </a:rPr>
              <a:t>Tooling Support:</a:t>
            </a:r>
            <a:r>
              <a:rPr lang="hu">
                <a:solidFill>
                  <a:schemeClr val="dk1"/>
                </a:solidFill>
              </a:rPr>
              <a:t> Postman, browsers, and proxies handle standard HTTP verbs and status codes automatically (e.g., a proxy won't cache a </a:t>
            </a:r>
            <a:r>
              <a:rPr lang="hu">
                <a:solidFill>
                  <a:srgbClr val="188038"/>
                </a:solidFill>
                <a:latin typeface="Roboto Mono"/>
                <a:ea typeface="Roboto Mono"/>
                <a:cs typeface="Roboto Mono"/>
                <a:sym typeface="Roboto Mono"/>
              </a:rPr>
              <a:t>POST</a:t>
            </a:r>
            <a:r>
              <a:rPr lang="hu">
                <a:solidFill>
                  <a:schemeClr val="dk1"/>
                </a:solidFill>
              </a:rPr>
              <a:t> request, but it will cache a </a:t>
            </a:r>
            <a:r>
              <a:rPr lang="hu">
                <a:solidFill>
                  <a:srgbClr val="188038"/>
                </a:solidFill>
                <a:latin typeface="Roboto Mono"/>
                <a:ea typeface="Roboto Mono"/>
                <a:cs typeface="Roboto Mono"/>
                <a:sym typeface="Roboto Mono"/>
              </a:rPr>
              <a:t>GET</a:t>
            </a:r>
            <a:r>
              <a:rPr lang="hu">
                <a:solidFill>
                  <a:schemeClr val="dk1"/>
                </a:solidFill>
              </a:rPr>
              <a:t>).</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hu" sz="1300">
                <a:solidFill>
                  <a:schemeClr val="dk1"/>
                </a:solidFill>
              </a:rPr>
              <a:t>In Your Project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hu">
                <a:solidFill>
                  <a:schemeClr val="dk1"/>
                </a:solidFill>
              </a:rPr>
              <a:t>Your Spring Boot application is likely </a:t>
            </a:r>
            <a:r>
              <a:rPr b="1" lang="hu">
                <a:solidFill>
                  <a:schemeClr val="dk1"/>
                </a:solidFill>
              </a:rPr>
              <a:t>Level 2</a:t>
            </a:r>
            <a:r>
              <a:rPr lang="hu">
                <a:solidFill>
                  <a:schemeClr val="dk1"/>
                </a:solidFill>
              </a:rPr>
              <a:t> because: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hu">
                <a:solidFill>
                  <a:schemeClr val="dk1"/>
                </a:solidFill>
              </a:rPr>
              <a:t>You use </a:t>
            </a:r>
            <a:r>
              <a:rPr lang="hu">
                <a:solidFill>
                  <a:srgbClr val="188038"/>
                </a:solidFill>
                <a:latin typeface="Roboto Mono"/>
                <a:ea typeface="Roboto Mono"/>
                <a:cs typeface="Roboto Mono"/>
                <a:sym typeface="Roboto Mono"/>
              </a:rPr>
              <a:t>@GetMapping</a:t>
            </a:r>
            <a:r>
              <a:rPr lang="hu">
                <a:solidFill>
                  <a:schemeClr val="dk1"/>
                </a:solidFill>
              </a:rPr>
              <a:t>, </a:t>
            </a:r>
            <a:r>
              <a:rPr lang="hu">
                <a:solidFill>
                  <a:srgbClr val="188038"/>
                </a:solidFill>
                <a:latin typeface="Roboto Mono"/>
                <a:ea typeface="Roboto Mono"/>
                <a:cs typeface="Roboto Mono"/>
                <a:sym typeface="Roboto Mono"/>
              </a:rPr>
              <a:t>@PostMapping</a:t>
            </a:r>
            <a:r>
              <a:rPr lang="hu">
                <a:solidFill>
                  <a:schemeClr val="dk1"/>
                </a:solidFill>
              </a:rPr>
              <a:t>, </a:t>
            </a:r>
            <a:r>
              <a:rPr lang="hu">
                <a:solidFill>
                  <a:srgbClr val="188038"/>
                </a:solidFill>
                <a:latin typeface="Roboto Mono"/>
                <a:ea typeface="Roboto Mono"/>
                <a:cs typeface="Roboto Mono"/>
                <a:sym typeface="Roboto Mono"/>
              </a:rPr>
              <a:t>@DeleteMapping</a:t>
            </a:r>
            <a:r>
              <a:rPr lang="hu">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hu">
                <a:solidFill>
                  <a:schemeClr val="dk1"/>
                </a:solidFill>
              </a:rPr>
              <a:t>You return </a:t>
            </a:r>
            <a:r>
              <a:rPr lang="hu">
                <a:solidFill>
                  <a:srgbClr val="188038"/>
                </a:solidFill>
                <a:latin typeface="Roboto Mono"/>
                <a:ea typeface="Roboto Mono"/>
                <a:cs typeface="Roboto Mono"/>
                <a:sym typeface="Roboto Mono"/>
              </a:rPr>
              <a:t>HttpStatus.CREATED</a:t>
            </a:r>
            <a:r>
              <a:rPr lang="hu">
                <a:solidFill>
                  <a:schemeClr val="dk1"/>
                </a:solidFill>
              </a:rPr>
              <a:t> (201) when making a User.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hu">
                <a:solidFill>
                  <a:schemeClr val="dk1"/>
                </a:solidFill>
              </a:rPr>
              <a:t>You return </a:t>
            </a:r>
            <a:r>
              <a:rPr lang="hu">
                <a:solidFill>
                  <a:srgbClr val="188038"/>
                </a:solidFill>
                <a:latin typeface="Roboto Mono"/>
                <a:ea typeface="Roboto Mono"/>
                <a:cs typeface="Roboto Mono"/>
                <a:sym typeface="Roboto Mono"/>
              </a:rPr>
              <a:t>HttpStatus.NOT_FOUND</a:t>
            </a:r>
            <a:r>
              <a:rPr lang="hu">
                <a:solidFill>
                  <a:schemeClr val="dk1"/>
                </a:solidFill>
              </a:rPr>
              <a:t> (404) when a project isn't found.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hu">
                <a:solidFill>
                  <a:schemeClr val="dk1"/>
                </a:solidFill>
              </a:rPr>
              <a:t>Level 3 (The Next Step):</a:t>
            </a:r>
            <a:r>
              <a:rPr lang="hu">
                <a:solidFill>
                  <a:schemeClr val="dk1"/>
                </a:solidFill>
              </a:rPr>
              <a:t> Would involve adding links to your JSON response (HATEOAS) telling the client what they can do next (e.g., </a:t>
            </a:r>
            <a:r>
              <a:rPr lang="hu">
                <a:solidFill>
                  <a:srgbClr val="188038"/>
                </a:solidFill>
                <a:latin typeface="Roboto Mono"/>
                <a:ea typeface="Roboto Mono"/>
                <a:cs typeface="Roboto Mono"/>
                <a:sym typeface="Roboto Mono"/>
              </a:rPr>
              <a:t>_links: { "delete": "/projects/1" }</a:t>
            </a:r>
            <a:r>
              <a:rPr lang="hu">
                <a:solidFill>
                  <a:schemeClr val="dk1"/>
                </a:solidFill>
              </a:rPr>
              <a:t>). Most modern APIs stop at Level 2 because Level 3 is complex to implement.</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b659ed0659_0_11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We designed the system using a modular approach. This means if we need to upgrade the database logic later, it won't break the external interface.</a:t>
            </a:r>
            <a:endParaRPr/>
          </a:p>
          <a:p>
            <a:pPr indent="0" lvl="0" marL="0" rtl="0" algn="l">
              <a:spcBef>
                <a:spcPts val="0"/>
              </a:spcBef>
              <a:spcAft>
                <a:spcPts val="0"/>
              </a:spcAft>
              <a:buNone/>
            </a:pPr>
            <a:r>
              <a:rPr lang="hu">
                <a:solidFill>
                  <a:schemeClr val="dk1"/>
                </a:solidFill>
              </a:rPr>
              <a:t>"I used a </a:t>
            </a:r>
            <a:r>
              <a:rPr b="1" lang="hu">
                <a:solidFill>
                  <a:schemeClr val="dk1"/>
                </a:solidFill>
              </a:rPr>
              <a:t>Multi-Module Maven</a:t>
            </a:r>
            <a:r>
              <a:rPr lang="hu">
                <a:solidFill>
                  <a:schemeClr val="dk1"/>
                </a:solidFill>
              </a:rPr>
              <a:t> project structure. I separated the </a:t>
            </a:r>
            <a:r>
              <a:rPr lang="hu">
                <a:solidFill>
                  <a:srgbClr val="188038"/>
                </a:solidFill>
                <a:latin typeface="Roboto Mono"/>
                <a:ea typeface="Roboto Mono"/>
                <a:cs typeface="Roboto Mono"/>
                <a:sym typeface="Roboto Mono"/>
              </a:rPr>
              <a:t>spring-starter-api</a:t>
            </a:r>
            <a:r>
              <a:rPr lang="hu">
                <a:solidFill>
                  <a:schemeClr val="dk1"/>
                </a:solidFill>
              </a:rPr>
              <a:t> (generated interfaces) from the </a:t>
            </a:r>
            <a:r>
              <a:rPr lang="hu">
                <a:solidFill>
                  <a:srgbClr val="188038"/>
                </a:solidFill>
                <a:latin typeface="Roboto Mono"/>
                <a:ea typeface="Roboto Mono"/>
                <a:cs typeface="Roboto Mono"/>
                <a:sym typeface="Roboto Mono"/>
              </a:rPr>
              <a:t>spring-starter-service</a:t>
            </a:r>
            <a:r>
              <a:rPr lang="hu">
                <a:solidFill>
                  <a:schemeClr val="dk1"/>
                </a:solidFill>
              </a:rPr>
              <a:t> (logic) to enforce a strict separation of concerns.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b659ed0659_0_149:notes"/>
          <p:cNvSpPr txBox="1"/>
          <p:nvPr>
            <p:ph idx="1" type="body"/>
          </p:nvPr>
        </p:nvSpPr>
        <p:spPr>
          <a:xfrm>
            <a:off x="2286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Here is how your data is organized. A User owns Projects, and Projects contain Tasks. We enforce strict ownership rules—a task cannot exist without a project.</a:t>
            </a:r>
            <a:endParaRPr/>
          </a:p>
          <a:p>
            <a:pPr indent="0" lvl="0" marL="0" rtl="0" algn="l">
              <a:spcBef>
                <a:spcPts val="0"/>
              </a:spcBef>
              <a:spcAft>
                <a:spcPts val="0"/>
              </a:spcAft>
              <a:buNone/>
            </a:pPr>
            <a:r>
              <a:rPr lang="hu">
                <a:solidFill>
                  <a:schemeClr val="dk1"/>
                </a:solidFill>
              </a:rPr>
              <a:t>I implemented </a:t>
            </a:r>
            <a:r>
              <a:rPr b="1" lang="hu">
                <a:solidFill>
                  <a:schemeClr val="dk1"/>
                </a:solidFill>
              </a:rPr>
              <a:t>JPA relationships</a:t>
            </a:r>
            <a:r>
              <a:rPr lang="hu">
                <a:solidFill>
                  <a:schemeClr val="dk1"/>
                </a:solidFill>
              </a:rPr>
              <a:t> (</a:t>
            </a:r>
            <a:r>
              <a:rPr lang="hu">
                <a:solidFill>
                  <a:srgbClr val="188038"/>
                </a:solidFill>
                <a:latin typeface="Roboto Mono"/>
                <a:ea typeface="Roboto Mono"/>
                <a:cs typeface="Roboto Mono"/>
                <a:sym typeface="Roboto Mono"/>
              </a:rPr>
              <a:t>@OneToMany</a:t>
            </a:r>
            <a:r>
              <a:rPr lang="hu">
                <a:solidFill>
                  <a:schemeClr val="dk1"/>
                </a:solidFill>
              </a:rPr>
              <a:t>, </a:t>
            </a:r>
            <a:r>
              <a:rPr lang="hu">
                <a:solidFill>
                  <a:srgbClr val="188038"/>
                </a:solidFill>
                <a:latin typeface="Roboto Mono"/>
                <a:ea typeface="Roboto Mono"/>
                <a:cs typeface="Roboto Mono"/>
                <a:sym typeface="Roboto Mono"/>
              </a:rPr>
              <a:t>@ManyToOne</a:t>
            </a:r>
            <a:r>
              <a:rPr lang="hu">
                <a:solidFill>
                  <a:schemeClr val="dk1"/>
                </a:solidFill>
              </a:rPr>
              <a:t>) with </a:t>
            </a:r>
            <a:r>
              <a:rPr lang="hu">
                <a:solidFill>
                  <a:srgbClr val="188038"/>
                </a:solidFill>
                <a:latin typeface="Roboto Mono"/>
                <a:ea typeface="Roboto Mono"/>
                <a:cs typeface="Roboto Mono"/>
                <a:sym typeface="Roboto Mono"/>
              </a:rPr>
              <a:t>FetchType.LAZY</a:t>
            </a:r>
            <a:r>
              <a:rPr lang="hu">
                <a:solidFill>
                  <a:schemeClr val="dk1"/>
                </a:solidFill>
              </a:rPr>
              <a:t> for performance. I also used </a:t>
            </a:r>
            <a:r>
              <a:rPr lang="hu">
                <a:solidFill>
                  <a:srgbClr val="188038"/>
                </a:solidFill>
                <a:latin typeface="Roboto Mono"/>
                <a:ea typeface="Roboto Mono"/>
                <a:cs typeface="Roboto Mono"/>
                <a:sym typeface="Roboto Mono"/>
              </a:rPr>
              <a:t>AuditingEntityListener</a:t>
            </a:r>
            <a:r>
              <a:rPr lang="hu">
                <a:solidFill>
                  <a:schemeClr val="dk1"/>
                </a:solidFill>
              </a:rPr>
              <a:t> to automatically track </a:t>
            </a:r>
            <a:r>
              <a:rPr lang="hu">
                <a:solidFill>
                  <a:srgbClr val="188038"/>
                </a:solidFill>
                <a:latin typeface="Roboto Mono"/>
                <a:ea typeface="Roboto Mono"/>
                <a:cs typeface="Roboto Mono"/>
                <a:sym typeface="Roboto Mono"/>
              </a:rPr>
              <a:t>@CreatedDate</a:t>
            </a:r>
            <a:r>
              <a:rPr lang="hu">
                <a:solidFill>
                  <a:schemeClr val="dk1"/>
                </a:solidFill>
              </a:rPr>
              <a:t> and </a:t>
            </a:r>
            <a:r>
              <a:rPr lang="hu">
                <a:solidFill>
                  <a:srgbClr val="188038"/>
                </a:solidFill>
                <a:latin typeface="Roboto Mono"/>
                <a:ea typeface="Roboto Mono"/>
                <a:cs typeface="Roboto Mono"/>
                <a:sym typeface="Roboto Mono"/>
              </a:rPr>
              <a:t>@LastModifiedDate</a:t>
            </a:r>
            <a:r>
              <a:rPr lang="hu">
                <a:solidFill>
                  <a:schemeClr val="dk1"/>
                </a:solidFill>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b659ed065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b659ed065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Security is our top priority. We use a 'Defense in Depth' strategy. We don't just check if you are logged in; we ensure your session tokens cannot be stolen by malicious scripts.</a:t>
            </a:r>
            <a:endParaRPr/>
          </a:p>
          <a:p>
            <a:pPr indent="0" lvl="0" marL="0" rtl="0" algn="l">
              <a:spcBef>
                <a:spcPts val="0"/>
              </a:spcBef>
              <a:spcAft>
                <a:spcPts val="0"/>
              </a:spcAft>
              <a:buNone/>
            </a:pPr>
            <a:r>
              <a:rPr lang="hu">
                <a:solidFill>
                  <a:schemeClr val="dk1"/>
                </a:solidFill>
              </a:rPr>
              <a:t>I implemented a stateless </a:t>
            </a:r>
            <a:r>
              <a:rPr b="1" lang="hu">
                <a:solidFill>
                  <a:schemeClr val="dk1"/>
                </a:solidFill>
              </a:rPr>
              <a:t>JWT architecture</a:t>
            </a:r>
            <a:r>
              <a:rPr lang="hu">
                <a:solidFill>
                  <a:schemeClr val="dk1"/>
                </a:solidFill>
              </a:rPr>
              <a:t> with a dual-token system (Access + Refresh). The Refresh Token is stored in an </a:t>
            </a:r>
            <a:r>
              <a:rPr b="1" lang="hu">
                <a:solidFill>
                  <a:schemeClr val="dk1"/>
                </a:solidFill>
              </a:rPr>
              <a:t>HttpOnly, Secure Cookie</a:t>
            </a:r>
            <a:r>
              <a:rPr lang="hu">
                <a:solidFill>
                  <a:schemeClr val="dk1"/>
                </a:solidFill>
              </a:rPr>
              <a:t> to prevent XSS attacks. I also built a </a:t>
            </a:r>
            <a:r>
              <a:rPr b="1" lang="hu">
                <a:solidFill>
                  <a:schemeClr val="dk1"/>
                </a:solidFill>
              </a:rPr>
              <a:t>Token Blacklist</a:t>
            </a:r>
            <a:r>
              <a:rPr lang="hu">
                <a:solidFill>
                  <a:schemeClr val="dk1"/>
                </a:solidFill>
              </a:rPr>
              <a:t> service backed by the DB to handle logouts securely.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b659ed06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b659ed06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We defined the 'Contract' before writing the code. This ensures that the documentation you see is exactly what the system does—no surprises.</a:t>
            </a:r>
            <a:endParaRPr/>
          </a:p>
          <a:p>
            <a:pPr indent="0" lvl="0" marL="0" rtl="0" algn="l">
              <a:spcBef>
                <a:spcPts val="0"/>
              </a:spcBef>
              <a:spcAft>
                <a:spcPts val="0"/>
              </a:spcAft>
              <a:buNone/>
            </a:pPr>
            <a:r>
              <a:rPr lang="hu">
                <a:solidFill>
                  <a:schemeClr val="dk1"/>
                </a:solidFill>
              </a:rPr>
              <a:t>I used the </a:t>
            </a:r>
            <a:r>
              <a:rPr lang="hu">
                <a:solidFill>
                  <a:srgbClr val="188038"/>
                </a:solidFill>
                <a:latin typeface="Roboto Mono"/>
                <a:ea typeface="Roboto Mono"/>
                <a:cs typeface="Roboto Mono"/>
                <a:sym typeface="Roboto Mono"/>
              </a:rPr>
              <a:t>openapi-generator-maven-plugin</a:t>
            </a:r>
            <a:r>
              <a:rPr lang="hu">
                <a:solidFill>
                  <a:schemeClr val="dk1"/>
                </a:solidFill>
              </a:rPr>
              <a:t> to generate my Interfaces and DTOs directly from the YAML spec. This prevents drift between documentation and implementation.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659ed065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b659ed065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We didn't just hope it works; we tested it against a real database environment to ensure reliability.</a:t>
            </a:r>
            <a:endParaRPr/>
          </a:p>
          <a:p>
            <a:pPr indent="0" lvl="0" marL="0" rtl="0" algn="l">
              <a:spcBef>
                <a:spcPts val="0"/>
              </a:spcBef>
              <a:spcAft>
                <a:spcPts val="0"/>
              </a:spcAft>
              <a:buNone/>
            </a:pPr>
            <a:r>
              <a:rPr lang="hu">
                <a:solidFill>
                  <a:schemeClr val="dk1"/>
                </a:solidFill>
              </a:rPr>
              <a:t>I utilized </a:t>
            </a:r>
            <a:r>
              <a:rPr b="1" lang="hu">
                <a:solidFill>
                  <a:schemeClr val="dk1"/>
                </a:solidFill>
              </a:rPr>
              <a:t>Testcontainers</a:t>
            </a:r>
            <a:r>
              <a:rPr lang="hu">
                <a:solidFill>
                  <a:schemeClr val="dk1"/>
                </a:solidFill>
              </a:rPr>
              <a:t> to spin up a transient </a:t>
            </a:r>
            <a:r>
              <a:rPr b="1" lang="hu">
                <a:solidFill>
                  <a:schemeClr val="dk1"/>
                </a:solidFill>
              </a:rPr>
              <a:t>PostgreSQL</a:t>
            </a:r>
            <a:r>
              <a:rPr lang="hu">
                <a:solidFill>
                  <a:schemeClr val="dk1"/>
                </a:solidFill>
              </a:rPr>
              <a:t> Docker container for integration tests. This avoids the common pitfalls of testing against H2 (in-memory) which behaves differently than production Postgres.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b659ed065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b659ed065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hu"/>
              <a:t>The system is packaged in a standard container, making it easy to deploy to the cloud. We also version-control the database structure.</a:t>
            </a:r>
            <a:endParaRPr/>
          </a:p>
          <a:p>
            <a:pPr indent="0" lvl="0" marL="0" rtl="0" algn="l">
              <a:spcBef>
                <a:spcPts val="0"/>
              </a:spcBef>
              <a:spcAft>
                <a:spcPts val="0"/>
              </a:spcAft>
              <a:buNone/>
            </a:pPr>
            <a:r>
              <a:rPr lang="hu">
                <a:solidFill>
                  <a:schemeClr val="dk1"/>
                </a:solidFill>
              </a:rPr>
              <a:t>I used </a:t>
            </a:r>
            <a:r>
              <a:rPr b="1" lang="hu">
                <a:solidFill>
                  <a:schemeClr val="dk1"/>
                </a:solidFill>
              </a:rPr>
              <a:t>Flyway</a:t>
            </a:r>
            <a:r>
              <a:rPr lang="hu">
                <a:solidFill>
                  <a:schemeClr val="dk1"/>
                </a:solidFill>
              </a:rPr>
              <a:t> for database migrations to ensure schema consistency. The application is containerized using a multi-stage </a:t>
            </a:r>
            <a:r>
              <a:rPr b="1" lang="hu">
                <a:solidFill>
                  <a:schemeClr val="dk1"/>
                </a:solidFill>
              </a:rPr>
              <a:t>Dockerfile</a:t>
            </a:r>
            <a:r>
              <a:rPr lang="hu">
                <a:solidFill>
                  <a:schemeClr val="dk1"/>
                </a:solidFill>
              </a:rPr>
              <a:t> (Build vs Run stages) to keep the image size small and secure.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3_1_TITLEANDBULLETS_D">
  <p:cSld name="CUSTOM_1_2_1">
    <p:spTree>
      <p:nvGrpSpPr>
        <p:cNvPr id="9" name="Shape 9"/>
        <p:cNvGrpSpPr/>
        <p:nvPr/>
      </p:nvGrpSpPr>
      <p:grpSpPr>
        <a:xfrm>
          <a:off x="0" y="0"/>
          <a:ext cx="0" cy="0"/>
          <a:chOff x="0" y="0"/>
          <a:chExt cx="0" cy="0"/>
        </a:xfrm>
      </p:grpSpPr>
      <p:sp>
        <p:nvSpPr>
          <p:cNvPr id="10" name="Google Shape;10;p2"/>
          <p:cNvSpPr/>
          <p:nvPr>
            <p:ph idx="2" type="pic"/>
          </p:nvPr>
        </p:nvSpPr>
        <p:spPr>
          <a:xfrm>
            <a:off x="44150" y="15450"/>
            <a:ext cx="5139600" cy="5112600"/>
          </a:xfrm>
          <a:prstGeom prst="flowChartDelay">
            <a:avLst/>
          </a:prstGeom>
          <a:noFill/>
          <a:ln>
            <a:noFill/>
          </a:ln>
        </p:spPr>
      </p:sp>
      <p:sp>
        <p:nvSpPr>
          <p:cNvPr id="11" name="Google Shape;11;p2"/>
          <p:cNvSpPr txBox="1"/>
          <p:nvPr>
            <p:ph type="title"/>
          </p:nvPr>
        </p:nvSpPr>
        <p:spPr>
          <a:xfrm>
            <a:off x="5474125" y="421575"/>
            <a:ext cx="3350100" cy="948900"/>
          </a:xfrm>
          <a:prstGeom prst="rect">
            <a:avLst/>
          </a:prstGeom>
        </p:spPr>
        <p:txBody>
          <a:bodyPr anchorCtr="0" anchor="ctr" bIns="0" lIns="0" spcFirstLastPara="1" rIns="0" wrap="square" tIns="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 name="Google Shape;12;p2"/>
          <p:cNvSpPr txBox="1"/>
          <p:nvPr/>
        </p:nvSpPr>
        <p:spPr>
          <a:xfrm>
            <a:off x="5474125" y="1741073"/>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800">
                <a:solidFill>
                  <a:schemeClr val="dk2"/>
                </a:solidFill>
              </a:rPr>
              <a:t>01</a:t>
            </a:r>
            <a:endParaRPr sz="1800">
              <a:solidFill>
                <a:schemeClr val="dk2"/>
              </a:solidFill>
            </a:endParaRPr>
          </a:p>
        </p:txBody>
      </p:sp>
      <p:sp>
        <p:nvSpPr>
          <p:cNvPr id="13" name="Google Shape;13;p2"/>
          <p:cNvSpPr txBox="1"/>
          <p:nvPr/>
        </p:nvSpPr>
        <p:spPr>
          <a:xfrm>
            <a:off x="5474125" y="2737771"/>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800">
                <a:solidFill>
                  <a:schemeClr val="dk2"/>
                </a:solidFill>
              </a:rPr>
              <a:t>02</a:t>
            </a:r>
            <a:endParaRPr sz="1800">
              <a:solidFill>
                <a:schemeClr val="dk2"/>
              </a:solidFill>
            </a:endParaRPr>
          </a:p>
        </p:txBody>
      </p:sp>
      <p:sp>
        <p:nvSpPr>
          <p:cNvPr id="14" name="Google Shape;14;p2"/>
          <p:cNvSpPr txBox="1"/>
          <p:nvPr/>
        </p:nvSpPr>
        <p:spPr>
          <a:xfrm>
            <a:off x="5474125" y="3725324"/>
            <a:ext cx="440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hu" sz="1800">
                <a:solidFill>
                  <a:schemeClr val="dk2"/>
                </a:solidFill>
              </a:rPr>
              <a:t>03</a:t>
            </a:r>
            <a:endParaRPr sz="1800">
              <a:solidFill>
                <a:schemeClr val="dk2"/>
              </a:solidFill>
            </a:endParaRPr>
          </a:p>
        </p:txBody>
      </p:sp>
      <p:sp>
        <p:nvSpPr>
          <p:cNvPr id="15" name="Google Shape;15;p2"/>
          <p:cNvSpPr txBox="1"/>
          <p:nvPr>
            <p:ph idx="1" type="body"/>
          </p:nvPr>
        </p:nvSpPr>
        <p:spPr>
          <a:xfrm>
            <a:off x="6218014" y="1797075"/>
            <a:ext cx="2606400" cy="868800"/>
          </a:xfrm>
          <a:prstGeom prst="rect">
            <a:avLst/>
          </a:prstGeom>
          <a:ln>
            <a:noFill/>
          </a:ln>
        </p:spPr>
        <p:txBody>
          <a:bodyPr anchorCtr="0" anchor="t" bIns="0" lIns="0" spcFirstLastPara="1" rIns="0" wrap="square" tIns="0">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 name="Google Shape;16;p2"/>
          <p:cNvSpPr txBox="1"/>
          <p:nvPr>
            <p:ph idx="3" type="body"/>
          </p:nvPr>
        </p:nvSpPr>
        <p:spPr>
          <a:xfrm>
            <a:off x="6218014" y="2793775"/>
            <a:ext cx="2606400" cy="868800"/>
          </a:xfrm>
          <a:prstGeom prst="rect">
            <a:avLst/>
          </a:prstGeom>
          <a:ln>
            <a:noFill/>
          </a:ln>
        </p:spPr>
        <p:txBody>
          <a:bodyPr anchorCtr="0" anchor="t" bIns="0" lIns="0" spcFirstLastPara="1" rIns="0" wrap="square" tIns="0">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2"/>
          <p:cNvSpPr txBox="1"/>
          <p:nvPr>
            <p:ph idx="4" type="body"/>
          </p:nvPr>
        </p:nvSpPr>
        <p:spPr>
          <a:xfrm>
            <a:off x="6218014" y="3790475"/>
            <a:ext cx="2606400" cy="868800"/>
          </a:xfrm>
          <a:prstGeom prst="rect">
            <a:avLst/>
          </a:prstGeom>
          <a:ln>
            <a:noFill/>
          </a:ln>
        </p:spPr>
        <p:txBody>
          <a:bodyPr anchorCtr="0" anchor="t" bIns="0" lIns="0" spcFirstLastPara="1" rIns="0" wrap="square" tIns="0">
            <a:norm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18" name="Google Shape;18;p2"/>
          <p:cNvCxnSpPr/>
          <p:nvPr/>
        </p:nvCxnSpPr>
        <p:spPr>
          <a:xfrm>
            <a:off x="5887756" y="1962404"/>
            <a:ext cx="354900" cy="0"/>
          </a:xfrm>
          <a:prstGeom prst="straightConnector1">
            <a:avLst/>
          </a:prstGeom>
          <a:noFill/>
          <a:ln cap="flat" cmpd="sng" w="9525">
            <a:solidFill>
              <a:srgbClr val="595959"/>
            </a:solidFill>
            <a:prstDash val="solid"/>
            <a:round/>
            <a:headEnd len="med" w="med" type="none"/>
            <a:tailEnd len="med" w="med" type="none"/>
          </a:ln>
        </p:spPr>
      </p:cxnSp>
      <p:cxnSp>
        <p:nvCxnSpPr>
          <p:cNvPr id="19" name="Google Shape;19;p2"/>
          <p:cNvCxnSpPr/>
          <p:nvPr/>
        </p:nvCxnSpPr>
        <p:spPr>
          <a:xfrm>
            <a:off x="5884032" y="2956905"/>
            <a:ext cx="354900" cy="0"/>
          </a:xfrm>
          <a:prstGeom prst="straightConnector1">
            <a:avLst/>
          </a:prstGeom>
          <a:noFill/>
          <a:ln cap="flat" cmpd="sng" w="9525">
            <a:solidFill>
              <a:srgbClr val="595959"/>
            </a:solidFill>
            <a:prstDash val="solid"/>
            <a:round/>
            <a:headEnd len="med" w="med" type="none"/>
            <a:tailEnd len="med" w="med" type="none"/>
          </a:ln>
        </p:spPr>
      </p:cxnSp>
      <p:cxnSp>
        <p:nvCxnSpPr>
          <p:cNvPr id="20" name="Google Shape;20;p2"/>
          <p:cNvCxnSpPr/>
          <p:nvPr/>
        </p:nvCxnSpPr>
        <p:spPr>
          <a:xfrm>
            <a:off x="5887756" y="3951406"/>
            <a:ext cx="3549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J">
  <p:cSld name="TITLE_AND_BODY_2_1_1_1_1_1_2">
    <p:spTree>
      <p:nvGrpSpPr>
        <p:cNvPr id="21" name="Shape 21"/>
        <p:cNvGrpSpPr/>
        <p:nvPr/>
      </p:nvGrpSpPr>
      <p:grpSpPr>
        <a:xfrm>
          <a:off x="0" y="0"/>
          <a:ext cx="0" cy="0"/>
          <a:chOff x="0" y="0"/>
          <a:chExt cx="0" cy="0"/>
        </a:xfrm>
      </p:grpSpPr>
      <p:sp>
        <p:nvSpPr>
          <p:cNvPr id="22" name="Google Shape;22;p3"/>
          <p:cNvSpPr/>
          <p:nvPr>
            <p:ph idx="2" type="pic"/>
          </p:nvPr>
        </p:nvSpPr>
        <p:spPr>
          <a:xfrm>
            <a:off x="457200" y="1519300"/>
            <a:ext cx="3090600" cy="3090600"/>
          </a:xfrm>
          <a:prstGeom prst="roundRect">
            <a:avLst>
              <a:gd fmla="val 50000" name="adj"/>
            </a:avLst>
          </a:prstGeom>
          <a:noFill/>
          <a:ln>
            <a:noFill/>
          </a:ln>
        </p:spPr>
      </p:sp>
      <p:sp>
        <p:nvSpPr>
          <p:cNvPr id="23" name="Google Shape;23;p3"/>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3"/>
          <p:cNvSpPr txBox="1"/>
          <p:nvPr>
            <p:ph idx="1" type="body"/>
          </p:nvPr>
        </p:nvSpPr>
        <p:spPr>
          <a:xfrm>
            <a:off x="3854182" y="1519301"/>
            <a:ext cx="4782300" cy="30906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E">
  <p:cSld name="TITLE_AND_BODY_2_1_1_1_1_1_1">
    <p:spTree>
      <p:nvGrpSpPr>
        <p:cNvPr id="25" name="Shape 25"/>
        <p:cNvGrpSpPr/>
        <p:nvPr/>
      </p:nvGrpSpPr>
      <p:grpSpPr>
        <a:xfrm>
          <a:off x="0" y="0"/>
          <a:ext cx="0" cy="0"/>
          <a:chOff x="0" y="0"/>
          <a:chExt cx="0" cy="0"/>
        </a:xfrm>
      </p:grpSpPr>
      <p:sp>
        <p:nvSpPr>
          <p:cNvPr id="26" name="Google Shape;26;p4"/>
          <p:cNvSpPr txBox="1"/>
          <p:nvPr>
            <p:ph type="title"/>
          </p:nvPr>
        </p:nvSpPr>
        <p:spPr>
          <a:xfrm>
            <a:off x="5145700" y="226400"/>
            <a:ext cx="3651900" cy="10944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5145700" y="1598500"/>
            <a:ext cx="3651900" cy="3318600"/>
          </a:xfrm>
          <a:prstGeom prst="rect">
            <a:avLst/>
          </a:prstGeom>
          <a:ln>
            <a:noFill/>
          </a:ln>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 name="Google Shape;28;p4"/>
          <p:cNvSpPr/>
          <p:nvPr>
            <p:ph idx="2" type="pic"/>
          </p:nvPr>
        </p:nvSpPr>
        <p:spPr>
          <a:xfrm>
            <a:off x="204047" y="226350"/>
            <a:ext cx="4690800" cy="4690800"/>
          </a:xfrm>
          <a:prstGeom prst="rect">
            <a:avLst/>
          </a:prstGeom>
          <a:noFill/>
          <a:ln>
            <a:noFill/>
          </a:ln>
        </p:spPr>
      </p:sp>
    </p:spTree>
  </p:cSld>
  <p:clrMapOvr>
    <a:masterClrMapping/>
  </p:clrMapOvr>
  <p:extLst>
    <p:ext uri="{DCECCB84-F9BA-43D5-87BE-67443E8EF086}">
      <p15:sldGuideLst>
        <p15:guide id="1" orient="horz" pos="1620">
          <p15:clr>
            <a:srgbClr val="E46962"/>
          </p15:clr>
        </p15:guide>
        <p15:guide id="2" pos="308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C">
  <p:cSld name="TITLE_AND_BODY_2_1_1_1">
    <p:spTree>
      <p:nvGrpSpPr>
        <p:cNvPr id="29" name="Shape 29"/>
        <p:cNvGrpSpPr/>
        <p:nvPr/>
      </p:nvGrpSpPr>
      <p:grpSpPr>
        <a:xfrm>
          <a:off x="0" y="0"/>
          <a:ext cx="0" cy="0"/>
          <a:chOff x="0" y="0"/>
          <a:chExt cx="0" cy="0"/>
        </a:xfrm>
      </p:grpSpPr>
      <p:sp>
        <p:nvSpPr>
          <p:cNvPr id="30" name="Google Shape;30;p5"/>
          <p:cNvSpPr txBox="1"/>
          <p:nvPr>
            <p:ph type="title"/>
          </p:nvPr>
        </p:nvSpPr>
        <p:spPr>
          <a:xfrm>
            <a:off x="327575" y="289525"/>
            <a:ext cx="3548100" cy="1093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5"/>
          <p:cNvSpPr txBox="1"/>
          <p:nvPr>
            <p:ph idx="1" type="body"/>
          </p:nvPr>
        </p:nvSpPr>
        <p:spPr>
          <a:xfrm>
            <a:off x="327575" y="1565671"/>
            <a:ext cx="3548100" cy="32883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2" name="Google Shape;32;p5"/>
          <p:cNvSpPr/>
          <p:nvPr>
            <p:ph idx="2" type="pic"/>
          </p:nvPr>
        </p:nvSpPr>
        <p:spPr>
          <a:xfrm>
            <a:off x="4298349" y="316350"/>
            <a:ext cx="4510800" cy="4510800"/>
          </a:xfrm>
          <a:prstGeom prst="roundRect">
            <a:avLst>
              <a:gd fmla="val 50000"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A">
  <p:cSld name="TITLE_AND_BODY_2_1">
    <p:spTree>
      <p:nvGrpSpPr>
        <p:cNvPr id="33" name="Shape 33"/>
        <p:cNvGrpSpPr/>
        <p:nvPr/>
      </p:nvGrpSpPr>
      <p:grpSpPr>
        <a:xfrm>
          <a:off x="0" y="0"/>
          <a:ext cx="0" cy="0"/>
          <a:chOff x="0" y="0"/>
          <a:chExt cx="0" cy="0"/>
        </a:xfrm>
      </p:grpSpPr>
      <p:sp>
        <p:nvSpPr>
          <p:cNvPr id="34" name="Google Shape;34;p6"/>
          <p:cNvSpPr/>
          <p:nvPr>
            <p:ph idx="2" type="pic"/>
          </p:nvPr>
        </p:nvSpPr>
        <p:spPr>
          <a:xfrm>
            <a:off x="3996000" y="0"/>
            <a:ext cx="5148000" cy="5143500"/>
          </a:xfrm>
          <a:prstGeom prst="rect">
            <a:avLst/>
          </a:prstGeom>
          <a:noFill/>
          <a:ln>
            <a:noFill/>
          </a:ln>
        </p:spPr>
      </p:sp>
      <p:sp>
        <p:nvSpPr>
          <p:cNvPr id="35" name="Google Shape;35;p6"/>
          <p:cNvSpPr txBox="1"/>
          <p:nvPr>
            <p:ph type="title"/>
          </p:nvPr>
        </p:nvSpPr>
        <p:spPr>
          <a:xfrm>
            <a:off x="327575" y="340500"/>
            <a:ext cx="3548100" cy="1093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6"/>
          <p:cNvSpPr txBox="1"/>
          <p:nvPr>
            <p:ph idx="1" type="body"/>
          </p:nvPr>
        </p:nvSpPr>
        <p:spPr>
          <a:xfrm>
            <a:off x="327575" y="1616646"/>
            <a:ext cx="3548100" cy="32883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Quarterly business review">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311825" y="4696689"/>
            <a:ext cx="548700" cy="183000"/>
          </a:xfrm>
          <a:prstGeom prst="rect">
            <a:avLst/>
          </a:prstGeom>
          <a:noFill/>
          <a:ln>
            <a:noFill/>
          </a:ln>
        </p:spPr>
        <p:txBody>
          <a:bodyPr anchorCtr="0" anchor="b" bIns="0" lIns="91425" spcFirstLastPara="1" rIns="0" wrap="square" tIns="0">
            <a:normAutofit/>
          </a:bodyPr>
          <a:lstStyle>
            <a:lvl1pPr lvl="0" algn="r">
              <a:buNone/>
              <a:defRPr sz="800">
                <a:solidFill>
                  <a:schemeClr val="dk1"/>
                </a:solidFill>
                <a:latin typeface="Manrope"/>
                <a:ea typeface="Manrope"/>
                <a:cs typeface="Manrope"/>
                <a:sym typeface="Manrope"/>
              </a:defRPr>
            </a:lvl1pPr>
            <a:lvl2pPr lvl="1" algn="r">
              <a:buNone/>
              <a:defRPr sz="800">
                <a:solidFill>
                  <a:schemeClr val="dk1"/>
                </a:solidFill>
                <a:latin typeface="Manrope"/>
                <a:ea typeface="Manrope"/>
                <a:cs typeface="Manrope"/>
                <a:sym typeface="Manrope"/>
              </a:defRPr>
            </a:lvl2pPr>
            <a:lvl3pPr lvl="2" algn="r">
              <a:buNone/>
              <a:defRPr sz="800">
                <a:solidFill>
                  <a:schemeClr val="dk1"/>
                </a:solidFill>
                <a:latin typeface="Manrope"/>
                <a:ea typeface="Manrope"/>
                <a:cs typeface="Manrope"/>
                <a:sym typeface="Manrope"/>
              </a:defRPr>
            </a:lvl3pPr>
            <a:lvl4pPr lvl="3" algn="r">
              <a:buNone/>
              <a:defRPr sz="800">
                <a:solidFill>
                  <a:schemeClr val="dk1"/>
                </a:solidFill>
                <a:latin typeface="Manrope"/>
                <a:ea typeface="Manrope"/>
                <a:cs typeface="Manrope"/>
                <a:sym typeface="Manrope"/>
              </a:defRPr>
            </a:lvl4pPr>
            <a:lvl5pPr lvl="4" algn="r">
              <a:buNone/>
              <a:defRPr sz="800">
                <a:solidFill>
                  <a:schemeClr val="dk1"/>
                </a:solidFill>
                <a:latin typeface="Manrope"/>
                <a:ea typeface="Manrope"/>
                <a:cs typeface="Manrope"/>
                <a:sym typeface="Manrope"/>
              </a:defRPr>
            </a:lvl5pPr>
            <a:lvl6pPr lvl="5" algn="r">
              <a:buNone/>
              <a:defRPr sz="800">
                <a:solidFill>
                  <a:schemeClr val="dk1"/>
                </a:solidFill>
                <a:latin typeface="Manrope"/>
                <a:ea typeface="Manrope"/>
                <a:cs typeface="Manrope"/>
                <a:sym typeface="Manrope"/>
              </a:defRPr>
            </a:lvl6pPr>
            <a:lvl7pPr lvl="6" algn="r">
              <a:buNone/>
              <a:defRPr sz="800">
                <a:solidFill>
                  <a:schemeClr val="dk1"/>
                </a:solidFill>
                <a:latin typeface="Manrope"/>
                <a:ea typeface="Manrope"/>
                <a:cs typeface="Manrope"/>
                <a:sym typeface="Manrope"/>
              </a:defRPr>
            </a:lvl7pPr>
            <a:lvl8pPr lvl="7" algn="r">
              <a:buNone/>
              <a:defRPr sz="800">
                <a:solidFill>
                  <a:schemeClr val="dk1"/>
                </a:solidFill>
                <a:latin typeface="Manrope"/>
                <a:ea typeface="Manrope"/>
                <a:cs typeface="Manrope"/>
                <a:sym typeface="Manrope"/>
              </a:defRPr>
            </a:lvl8pPr>
            <a:lvl9pPr lvl="8" algn="r">
              <a:buNone/>
              <a:defRPr sz="8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hu"/>
              <a:t>‹#›</a:t>
            </a:fld>
            <a:endParaRPr/>
          </a:p>
        </p:txBody>
      </p:sp>
      <p:sp>
        <p:nvSpPr>
          <p:cNvPr id="7" name="Google Shape;7;p1"/>
          <p:cNvSpPr txBox="1"/>
          <p:nvPr>
            <p:ph idx="1" type="body"/>
          </p:nvPr>
        </p:nvSpPr>
        <p:spPr>
          <a:xfrm>
            <a:off x="284700" y="1782325"/>
            <a:ext cx="4287300" cy="29013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type="title"/>
          </p:nvPr>
        </p:nvSpPr>
        <p:spPr>
          <a:xfrm>
            <a:off x="283475" y="420225"/>
            <a:ext cx="7323300" cy="572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1pPr>
            <a:lvl2pPr lvl="1">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2pPr>
            <a:lvl3pPr lvl="2">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3pPr>
            <a:lvl4pPr lvl="3">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4pPr>
            <a:lvl5pPr lvl="4">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5pPr>
            <a:lvl6pPr lvl="5">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6pPr>
            <a:lvl7pPr lvl="6">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7pPr>
            <a:lvl8pPr lvl="7">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8pPr>
            <a:lvl9pPr lvl="8">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0">
          <p15:clr>
            <a:schemeClr val="accent3"/>
          </p15:clr>
        </p15:guide>
        <p15:guide id="2" orient="horz" pos="300">
          <p15:clr>
            <a:schemeClr val="accent3"/>
          </p15:clr>
        </p15:guide>
        <p15:guide id="3" orient="horz" pos="899">
          <p15:clr>
            <a:schemeClr val="accent3"/>
          </p15:clr>
        </p15:guide>
        <p15:guide id="4" pos="1561">
          <p15:clr>
            <a:schemeClr val="accent3"/>
          </p15:clr>
        </p15:guide>
        <p15:guide id="5" pos="1619">
          <p15:clr>
            <a:schemeClr val="accent3"/>
          </p15:clr>
        </p15:guide>
        <p15:guide id="6" orient="horz" pos="962">
          <p15:clr>
            <a:schemeClr val="accent3"/>
          </p15:clr>
        </p15:guide>
        <p15:guide id="7" orient="horz" pos="1561">
          <p15:clr>
            <a:schemeClr val="accent3"/>
          </p15:clr>
        </p15:guide>
        <p15:guide id="8" orient="horz" pos="1619">
          <p15:clr>
            <a:schemeClr val="accent3"/>
          </p15:clr>
        </p15:guide>
        <p15:guide id="9" orient="horz" pos="2281">
          <p15:clr>
            <a:schemeClr val="accent3"/>
          </p15:clr>
        </p15:guide>
        <p15:guide id="10" orient="horz" pos="2339">
          <p15:clr>
            <a:schemeClr val="accent3"/>
          </p15:clr>
        </p15:guide>
        <p15:guide id="11" orient="horz" pos="2943">
          <p15:clr>
            <a:schemeClr val="accent3"/>
          </p15:clr>
        </p15:guide>
        <p15:guide id="12" pos="1981">
          <p15:clr>
            <a:schemeClr val="accent5"/>
          </p15:clr>
        </p15:guide>
        <p15:guide id="13" pos="2039">
          <p15:clr>
            <a:schemeClr val="accent5"/>
          </p15:clr>
        </p15:guide>
        <p15:guide id="14" pos="2880">
          <p15:clr>
            <a:schemeClr val="accent3"/>
          </p15:clr>
        </p15:guide>
        <p15:guide id="15" pos="2938">
          <p15:clr>
            <a:schemeClr val="accent3"/>
          </p15:clr>
        </p15:guide>
        <p15:guide id="16" pos="3721">
          <p15:clr>
            <a:schemeClr val="accent5"/>
          </p15:clr>
        </p15:guide>
        <p15:guide id="17" pos="3779">
          <p15:clr>
            <a:schemeClr val="accent5"/>
          </p15:clr>
        </p15:guide>
        <p15:guide id="18" pos="4141">
          <p15:clr>
            <a:schemeClr val="accent3"/>
          </p15:clr>
        </p15:guide>
        <p15:guide id="19" pos="4199">
          <p15:clr>
            <a:schemeClr val="accent3"/>
          </p15:clr>
        </p15:guide>
        <p15:guide id="20" pos="5460">
          <p15:clr>
            <a:schemeClr val="accent3"/>
          </p15:clr>
        </p15:guide>
        <p15:guide id="21" pos="179">
          <p15:clr>
            <a:schemeClr val="accent1"/>
          </p15:clr>
        </p15:guide>
        <p15:guide id="22" pos="5581">
          <p15:clr>
            <a:schemeClr val="accent1"/>
          </p15:clr>
        </p15:guide>
        <p15:guide id="23" orient="horz" pos="179">
          <p15:clr>
            <a:schemeClr val="accent1"/>
          </p15:clr>
        </p15:guide>
        <p15:guide id="24" orient="horz" pos="3059">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type="title"/>
          </p:nvPr>
        </p:nvSpPr>
        <p:spPr>
          <a:xfrm>
            <a:off x="5474125" y="421575"/>
            <a:ext cx="3350100" cy="948900"/>
          </a:xfrm>
          <a:prstGeom prst="rect">
            <a:avLst/>
          </a:prstGeom>
        </p:spPr>
        <p:txBody>
          <a:bodyPr anchorCtr="0" anchor="ctr" bIns="0" lIns="0" spcFirstLastPara="1" rIns="0" wrap="square" tIns="0">
            <a:normAutofit fontScale="90000"/>
          </a:bodyPr>
          <a:lstStyle/>
          <a:p>
            <a:pPr indent="0" lvl="0" marL="0" rtl="0" algn="l">
              <a:spcBef>
                <a:spcPts val="0"/>
              </a:spcBef>
              <a:spcAft>
                <a:spcPts val="0"/>
              </a:spcAft>
              <a:buNone/>
            </a:pPr>
            <a:r>
              <a:rPr lang="hu"/>
              <a:t>Project Management System</a:t>
            </a:r>
            <a:endParaRPr/>
          </a:p>
        </p:txBody>
      </p:sp>
      <p:sp>
        <p:nvSpPr>
          <p:cNvPr id="42" name="Google Shape;42;p8"/>
          <p:cNvSpPr txBox="1"/>
          <p:nvPr>
            <p:ph idx="1" type="body"/>
          </p:nvPr>
        </p:nvSpPr>
        <p:spPr>
          <a:xfrm>
            <a:off x="6218014" y="1797075"/>
            <a:ext cx="2606400" cy="8688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hu"/>
              <a:t>The Project Management System offers security</a:t>
            </a:r>
            <a:endParaRPr/>
          </a:p>
        </p:txBody>
      </p:sp>
      <p:sp>
        <p:nvSpPr>
          <p:cNvPr id="43" name="Google Shape;43;p8"/>
          <p:cNvSpPr txBox="1"/>
          <p:nvPr>
            <p:ph idx="3" type="body"/>
          </p:nvPr>
        </p:nvSpPr>
        <p:spPr>
          <a:xfrm>
            <a:off x="6218014" y="2793775"/>
            <a:ext cx="2606400" cy="8688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hu"/>
              <a:t>Scalable modern REST API architecture solution</a:t>
            </a:r>
            <a:endParaRPr/>
          </a:p>
        </p:txBody>
      </p:sp>
      <p:sp>
        <p:nvSpPr>
          <p:cNvPr id="44" name="Google Shape;44;p8"/>
          <p:cNvSpPr txBox="1"/>
          <p:nvPr>
            <p:ph idx="4" type="body"/>
          </p:nvPr>
        </p:nvSpPr>
        <p:spPr>
          <a:xfrm>
            <a:off x="6218014" y="3790475"/>
            <a:ext cx="2606400" cy="868800"/>
          </a:xfrm>
          <a:prstGeom prst="rect">
            <a:avLst/>
          </a:prstGeom>
          <a:ln>
            <a:noFill/>
          </a:ln>
        </p:spPr>
        <p:txBody>
          <a:bodyPr anchorCtr="0" anchor="t" bIns="0" lIns="0" spcFirstLastPara="1" rIns="0" wrap="square" tIns="0">
            <a:normAutofit/>
          </a:bodyPr>
          <a:lstStyle/>
          <a:p>
            <a:pPr indent="0" lvl="0" marL="0" rtl="0" algn="l">
              <a:spcBef>
                <a:spcPts val="0"/>
              </a:spcBef>
              <a:spcAft>
                <a:spcPts val="0"/>
              </a:spcAft>
              <a:buNone/>
            </a:pPr>
            <a:r>
              <a:rPr lang="hu"/>
              <a:t>Built with professional Enterprise-Grade Architecture</a:t>
            </a:r>
            <a:endParaRPr/>
          </a:p>
        </p:txBody>
      </p:sp>
      <p:pic>
        <p:nvPicPr>
          <p:cNvPr id="45" name="Google Shape;45;p8"/>
          <p:cNvPicPr preferRelativeResize="0"/>
          <p:nvPr>
            <p:ph idx="2" type="pic"/>
          </p:nvPr>
        </p:nvPicPr>
        <p:blipFill>
          <a:blip r:embed="rId3">
            <a:alphaModFix/>
          </a:blip>
          <a:stretch>
            <a:fillRect/>
          </a:stretch>
        </p:blipFill>
        <p:spPr>
          <a:xfrm>
            <a:off x="44150" y="15450"/>
            <a:ext cx="5139600" cy="5112600"/>
          </a:xfrm>
          <a:prstGeom prst="flowChartDelay">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Create a summary slide titled &quot;Technology Stack &amp; Conclusion&quot;. Create a layout that makes space for logos. List the technologies: &quot;Java 21,&quot; &quot;Spring Boot 3,&quot; &quot;PostgreSQL,&quot; &quot;Docker,&quot; and &quot;Flyway.&quot; Add a final text at the bottom: &quot;A production-ready foundation for future growth. Questions?&quot;" id="95" name="Google Shape;95;p17"/>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507450" y="331400"/>
            <a:ext cx="8129100" cy="796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hu"/>
              <a:t>The Business Challenge</a:t>
            </a:r>
            <a:endParaRPr/>
          </a:p>
        </p:txBody>
      </p:sp>
      <p:sp>
        <p:nvSpPr>
          <p:cNvPr id="50" name="Google Shape;50;p9"/>
          <p:cNvSpPr txBox="1"/>
          <p:nvPr>
            <p:ph idx="1" type="body"/>
          </p:nvPr>
        </p:nvSpPr>
        <p:spPr>
          <a:xfrm>
            <a:off x="3854182" y="1519301"/>
            <a:ext cx="4782300" cy="30906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hu"/>
              <a:t>Disorganized data tracking within shared spreadsheets</a:t>
            </a:r>
            <a:endParaRPr/>
          </a:p>
          <a:p>
            <a:pPr indent="-317500" lvl="0" marL="457200" rtl="0" algn="l">
              <a:spcBef>
                <a:spcPts val="0"/>
              </a:spcBef>
              <a:spcAft>
                <a:spcPts val="0"/>
              </a:spcAft>
              <a:buSzPts val="1400"/>
              <a:buChar char="●"/>
            </a:pPr>
            <a:r>
              <a:rPr lang="hu"/>
              <a:t>Lack of clear data ownership and proper security</a:t>
            </a:r>
            <a:endParaRPr/>
          </a:p>
          <a:p>
            <a:pPr indent="-317500" lvl="0" marL="457200" rtl="0" algn="l">
              <a:spcBef>
                <a:spcPts val="0"/>
              </a:spcBef>
              <a:spcAft>
                <a:spcPts val="0"/>
              </a:spcAft>
              <a:buSzPts val="1400"/>
              <a:buChar char="●"/>
            </a:pPr>
            <a:r>
              <a:rPr lang="hu"/>
              <a:t>Inefficient manual workflows slow down operations</a:t>
            </a:r>
            <a:endParaRPr/>
          </a:p>
          <a:p>
            <a:pPr indent="-317500" lvl="0" marL="457200" rtl="0" algn="l">
              <a:spcBef>
                <a:spcPts val="0"/>
              </a:spcBef>
              <a:spcAft>
                <a:spcPts val="0"/>
              </a:spcAft>
              <a:buSzPts val="1400"/>
              <a:buChar char="●"/>
            </a:pPr>
            <a:r>
              <a:rPr lang="hu"/>
              <a:t>High risk of potential data loss and reduced productivity</a:t>
            </a:r>
            <a:endParaRPr/>
          </a:p>
        </p:txBody>
      </p:sp>
      <p:pic>
        <p:nvPicPr>
          <p:cNvPr id="51" name="Google Shape;51;p9"/>
          <p:cNvPicPr preferRelativeResize="0"/>
          <p:nvPr>
            <p:ph idx="2" type="pic"/>
          </p:nvPr>
        </p:nvPicPr>
        <p:blipFill>
          <a:blip r:embed="rId3">
            <a:alphaModFix/>
          </a:blip>
          <a:stretch>
            <a:fillRect/>
          </a:stretch>
        </p:blipFill>
        <p:spPr>
          <a:xfrm>
            <a:off x="457200" y="1519300"/>
            <a:ext cx="3090600" cy="3090600"/>
          </a:xfrm>
          <a:prstGeom prst="roundRect">
            <a:avLst>
              <a:gd fmla="val 50000" name="adj"/>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0"/>
          <p:cNvSpPr txBox="1"/>
          <p:nvPr>
            <p:ph type="title"/>
          </p:nvPr>
        </p:nvSpPr>
        <p:spPr>
          <a:xfrm>
            <a:off x="5145700" y="226400"/>
            <a:ext cx="3651900" cy="1094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hu"/>
              <a:t>The Solution: Management</a:t>
            </a:r>
            <a:endParaRPr/>
          </a:p>
        </p:txBody>
      </p:sp>
      <p:sp>
        <p:nvSpPr>
          <p:cNvPr id="56" name="Google Shape;56;p10"/>
          <p:cNvSpPr txBox="1"/>
          <p:nvPr>
            <p:ph idx="1" type="body"/>
          </p:nvPr>
        </p:nvSpPr>
        <p:spPr>
          <a:xfrm>
            <a:off x="5145700" y="1598500"/>
            <a:ext cx="3651900" cy="3318600"/>
          </a:xfrm>
          <a:prstGeom prst="rect">
            <a:avLst/>
          </a:prstGeom>
          <a:ln>
            <a:noFill/>
          </a:ln>
        </p:spPr>
        <p:txBody>
          <a:bodyPr anchorCtr="0" anchor="t" bIns="0" lIns="0" spcFirstLastPara="1" rIns="0" wrap="square" tIns="0">
            <a:normAutofit/>
          </a:bodyPr>
          <a:lstStyle/>
          <a:p>
            <a:pPr indent="-317500" lvl="0" marL="457200" rtl="0" algn="l">
              <a:spcBef>
                <a:spcPts val="0"/>
              </a:spcBef>
              <a:spcAft>
                <a:spcPts val="0"/>
              </a:spcAft>
              <a:buSzPts val="1400"/>
              <a:buChar char="●"/>
            </a:pPr>
            <a:r>
              <a:rPr lang="hu"/>
              <a:t>Spring Boot REST API ensures secure access</a:t>
            </a:r>
            <a:endParaRPr/>
          </a:p>
          <a:p>
            <a:pPr indent="-317500" lvl="0" marL="457200" rtl="0" algn="l">
              <a:spcBef>
                <a:spcPts val="0"/>
              </a:spcBef>
              <a:spcAft>
                <a:spcPts val="0"/>
              </a:spcAft>
              <a:buSzPts val="1400"/>
              <a:buChar char="●"/>
            </a:pPr>
            <a:r>
              <a:rPr lang="hu"/>
              <a:t>Provides real-time data availability for users</a:t>
            </a:r>
            <a:endParaRPr/>
          </a:p>
          <a:p>
            <a:pPr indent="-317500" lvl="0" marL="457200" rtl="0" algn="l">
              <a:spcBef>
                <a:spcPts val="0"/>
              </a:spcBef>
              <a:spcAft>
                <a:spcPts val="0"/>
              </a:spcAft>
              <a:buSzPts val="1400"/>
              <a:buChar char="●"/>
            </a:pPr>
            <a:r>
              <a:rPr lang="hu"/>
              <a:t>Scalable architecture supports future growth</a:t>
            </a:r>
            <a:endParaRPr/>
          </a:p>
          <a:p>
            <a:pPr indent="-317500" lvl="0" marL="457200" rtl="0" algn="l">
              <a:spcBef>
                <a:spcPts val="0"/>
              </a:spcBef>
              <a:spcAft>
                <a:spcPts val="0"/>
              </a:spcAft>
              <a:buSzPts val="1400"/>
              <a:buChar char="●"/>
            </a:pPr>
            <a:r>
              <a:rPr lang="hu"/>
              <a:t>Centralizes data for a single source of truth</a:t>
            </a:r>
            <a:endParaRPr/>
          </a:p>
        </p:txBody>
      </p:sp>
      <p:pic>
        <p:nvPicPr>
          <p:cNvPr id="57" name="Google Shape;57;p10"/>
          <p:cNvPicPr preferRelativeResize="0"/>
          <p:nvPr>
            <p:ph idx="2" type="pic"/>
          </p:nvPr>
        </p:nvPicPr>
        <p:blipFill>
          <a:blip r:embed="rId3">
            <a:alphaModFix/>
          </a:blip>
          <a:stretch>
            <a:fillRect/>
          </a:stretch>
        </p:blipFill>
        <p:spPr>
          <a:xfrm>
            <a:off x="204047" y="226350"/>
            <a:ext cx="4690800" cy="46908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type="title"/>
          </p:nvPr>
        </p:nvSpPr>
        <p:spPr>
          <a:xfrm>
            <a:off x="327575" y="289525"/>
            <a:ext cx="3548100" cy="1093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hu"/>
              <a:t>System Architecture Layers</a:t>
            </a:r>
            <a:endParaRPr/>
          </a:p>
        </p:txBody>
      </p:sp>
      <p:sp>
        <p:nvSpPr>
          <p:cNvPr id="62" name="Google Shape;62;p11"/>
          <p:cNvSpPr txBox="1"/>
          <p:nvPr>
            <p:ph idx="1" type="body"/>
          </p:nvPr>
        </p:nvSpPr>
        <p:spPr>
          <a:xfrm>
            <a:off x="327575" y="1565671"/>
            <a:ext cx="3548100" cy="3288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hu"/>
              <a:t>Multi-Module Maven Design separates concerns effectively</a:t>
            </a:r>
            <a:endParaRPr/>
          </a:p>
          <a:p>
            <a:pPr indent="-317500" lvl="0" marL="457200" rtl="0" algn="l">
              <a:spcBef>
                <a:spcPts val="0"/>
              </a:spcBef>
              <a:spcAft>
                <a:spcPts val="0"/>
              </a:spcAft>
              <a:buSzPts val="1400"/>
              <a:buChar char="●"/>
            </a:pPr>
            <a:r>
              <a:rPr lang="hu"/>
              <a:t>API Contract is distinct from the Business Logic layer</a:t>
            </a:r>
            <a:endParaRPr/>
          </a:p>
          <a:p>
            <a:pPr indent="-317500" lvl="0" marL="457200" rtl="0" algn="l">
              <a:spcBef>
                <a:spcPts val="0"/>
              </a:spcBef>
              <a:spcAft>
                <a:spcPts val="0"/>
              </a:spcAft>
              <a:buSzPts val="1400"/>
              <a:buChar char="●"/>
            </a:pPr>
            <a:r>
              <a:rPr lang="hu"/>
              <a:t>Controller Layer handles the exposed API endpoints</a:t>
            </a:r>
            <a:endParaRPr/>
          </a:p>
          <a:p>
            <a:pPr indent="-317500" lvl="0" marL="457200" rtl="0" algn="l">
              <a:spcBef>
                <a:spcPts val="0"/>
              </a:spcBef>
              <a:spcAft>
                <a:spcPts val="0"/>
              </a:spcAft>
              <a:buSzPts val="1400"/>
              <a:buChar char="●"/>
            </a:pPr>
            <a:r>
              <a:rPr lang="hu"/>
              <a:t>Service Layer manages the core business logic functions</a:t>
            </a:r>
            <a:endParaRPr/>
          </a:p>
          <a:p>
            <a:pPr indent="-317500" lvl="0" marL="457200" rtl="0" algn="l">
              <a:spcBef>
                <a:spcPts val="0"/>
              </a:spcBef>
              <a:spcAft>
                <a:spcPts val="0"/>
              </a:spcAft>
              <a:buSzPts val="1400"/>
              <a:buChar char="●"/>
            </a:pPr>
            <a:r>
              <a:rPr lang="hu"/>
              <a:t>Repository Layer interacts with the PostgreSQL database</a:t>
            </a:r>
            <a:endParaRPr/>
          </a:p>
        </p:txBody>
      </p:sp>
      <p:pic>
        <p:nvPicPr>
          <p:cNvPr id="63" name="Google Shape;63;p11"/>
          <p:cNvPicPr preferRelativeResize="0"/>
          <p:nvPr>
            <p:ph idx="2" type="pic"/>
          </p:nvPr>
        </p:nvPicPr>
        <p:blipFill>
          <a:blip r:embed="rId3">
            <a:alphaModFix/>
          </a:blip>
          <a:stretch>
            <a:fillRect/>
          </a:stretch>
        </p:blipFill>
        <p:spPr>
          <a:xfrm>
            <a:off x="4298349" y="316350"/>
            <a:ext cx="4510800" cy="4510800"/>
          </a:xfrm>
          <a:prstGeom prst="roundRect">
            <a:avLst>
              <a:gd fmla="val 50000" name="adj"/>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2"/>
          <p:cNvSpPr txBox="1"/>
          <p:nvPr>
            <p:ph type="title"/>
          </p:nvPr>
        </p:nvSpPr>
        <p:spPr>
          <a:xfrm>
            <a:off x="327575" y="340500"/>
            <a:ext cx="3548100" cy="1093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hu"/>
              <a:t>Data Domain Model</a:t>
            </a:r>
            <a:endParaRPr/>
          </a:p>
        </p:txBody>
      </p:sp>
      <p:sp>
        <p:nvSpPr>
          <p:cNvPr id="68" name="Google Shape;68;p12"/>
          <p:cNvSpPr txBox="1"/>
          <p:nvPr>
            <p:ph idx="1" type="body"/>
          </p:nvPr>
        </p:nvSpPr>
        <p:spPr>
          <a:xfrm>
            <a:off x="327575" y="1616646"/>
            <a:ext cx="3548100" cy="3288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hu"/>
              <a:t>User is the root entity with secure credentials</a:t>
            </a:r>
            <a:endParaRPr/>
          </a:p>
          <a:p>
            <a:pPr indent="-317500" lvl="0" marL="457200" rtl="0" algn="l">
              <a:spcBef>
                <a:spcPts val="0"/>
              </a:spcBef>
              <a:spcAft>
                <a:spcPts val="0"/>
              </a:spcAft>
              <a:buSzPts val="1400"/>
              <a:buChar char="●"/>
            </a:pPr>
            <a:r>
              <a:rPr lang="hu"/>
              <a:t>Project entities are owned by users (1-to-Many)</a:t>
            </a:r>
            <a:endParaRPr/>
          </a:p>
          <a:p>
            <a:pPr indent="-317500" lvl="0" marL="457200" rtl="0" algn="l">
              <a:spcBef>
                <a:spcPts val="0"/>
              </a:spcBef>
              <a:spcAft>
                <a:spcPts val="0"/>
              </a:spcAft>
              <a:buSzPts val="1400"/>
              <a:buChar char="●"/>
            </a:pPr>
            <a:r>
              <a:rPr lang="hu"/>
              <a:t>Task belongs to a Project entity (1-to-Many)</a:t>
            </a:r>
            <a:endParaRPr/>
          </a:p>
          <a:p>
            <a:pPr indent="-317500" lvl="0" marL="457200" rtl="0" algn="l">
              <a:spcBef>
                <a:spcPts val="0"/>
              </a:spcBef>
              <a:spcAft>
                <a:spcPts val="0"/>
              </a:spcAft>
              <a:buSzPts val="1400"/>
              <a:buChar char="●"/>
            </a:pPr>
            <a:r>
              <a:rPr lang="hu"/>
              <a:t>Database constraints ensure strict data integrity is maintained</a:t>
            </a:r>
            <a:endParaRPr/>
          </a:p>
        </p:txBody>
      </p:sp>
      <p:pic>
        <p:nvPicPr>
          <p:cNvPr id="69" name="Google Shape;69;p12" title="ER Diagram.png"/>
          <p:cNvPicPr preferRelativeResize="0"/>
          <p:nvPr>
            <p:ph idx="2" type="pic"/>
          </p:nvPr>
        </p:nvPicPr>
        <p:blipFill rotWithShape="1">
          <a:blip r:embed="rId3">
            <a:alphaModFix/>
          </a:blip>
          <a:srcRect b="-411" l="0" r="-22144" t="0"/>
          <a:stretch/>
        </p:blipFill>
        <p:spPr>
          <a:xfrm>
            <a:off x="4000525" y="-2275"/>
            <a:ext cx="51479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descr="Create a slide titled &quot;Defense-in-Depth Security&quot;. Highlight the advanced security features: &quot;Stateless Authentication using JWT,&quot; &quot;Refresh Tokens stored in HttpOnly Secure Cookies to prevent XSS attacks,&quot; and &quot;Token Blacklisting mechanism for secure user logout.&quot; Use a visual of a digital shield or a padlock protecting data." id="74" name="Google Shape;74;p13"/>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Create a slide titled &quot;API-First Approach&quot;. Explain that the &quot;OpenAPI Specification (Swagger)&quot; was defined before coding. List the benefits: &quot;Guaranteed documentation accuracy,&quot; &quot;Auto-generated DTOs and Interfaces,&quot; and &quot;Seamless Frontend Integration.&quot; Use a visual representing a contract or a blueprint document." id="79" name="Google Shape;79;p14"/>
          <p:cNvPicPr preferRelativeResize="0"/>
          <p:nvPr/>
        </p:nvPicPr>
        <p:blipFill>
          <a:blip r:embed="rId3">
            <a:alphaModFix/>
          </a:blip>
          <a:stretch>
            <a:fillRect/>
          </a:stretch>
        </p:blipFill>
        <p:spPr>
          <a:xfrm>
            <a:off x="0" y="19936"/>
            <a:ext cx="9143545" cy="5103381"/>
          </a:xfrm>
          <a:prstGeom prst="rect">
            <a:avLst/>
          </a:prstGeom>
          <a:noFill/>
          <a:ln>
            <a:noFill/>
          </a:ln>
        </p:spPr>
      </p:pic>
      <p:pic>
        <p:nvPicPr>
          <p:cNvPr id="80" name="Google Shape;80;p14"/>
          <p:cNvPicPr preferRelativeResize="0"/>
          <p:nvPr/>
        </p:nvPicPr>
        <p:blipFill>
          <a:blip r:embed="rId4">
            <a:alphaModFix/>
          </a:blip>
          <a:stretch>
            <a:fillRect/>
          </a:stretch>
        </p:blipFill>
        <p:spPr>
          <a:xfrm>
            <a:off x="4532956" y="0"/>
            <a:ext cx="4610589"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Create a slide titled &quot;Quality Assurance&quot;. Focus on &quot;Integration Testing with Testcontainers.&quot; Explain that the system &quot;Spins up a real Docker PostgreSQL instance for tests&quot; to ensure &quot;100% production compatibility&quot; and &quot;Reliable Exception Handling.&quot; Use a visual of a green checkmark or a software testing bug icon." id="85" name="Google Shape;85;p15"/>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Create a slide titled &quot;Data Integrity &amp; Reliability&quot;. Highlight the use of &quot;Flyway for Database Migrations&quot; to version control the schema. Mention &quot;Dockerized Deployment&quot; for consistency across environments and &quot;Java 21&quot; for modern performance features. Use a visual of a shipping container or a database server." id="90" name="Google Shape;90;p16"/>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rterly business review">
  <a:themeElements>
    <a:clrScheme name="Simple Light">
      <a:dk1>
        <a:srgbClr val="131313"/>
      </a:dk1>
      <a:lt1>
        <a:srgbClr val="FAFAFA"/>
      </a:lt1>
      <a:dk2>
        <a:srgbClr val="B5B5B7"/>
      </a:dk2>
      <a:lt2>
        <a:srgbClr val="EAE1E2"/>
      </a:lt2>
      <a:accent1>
        <a:srgbClr val="7D57AE"/>
      </a:accent1>
      <a:accent2>
        <a:srgbClr val="E8C8C7"/>
      </a:accent2>
      <a:accent3>
        <a:srgbClr val="2F5C7C"/>
      </a:accent3>
      <a:accent4>
        <a:srgbClr val="DECEE8"/>
      </a:accent4>
      <a:accent5>
        <a:srgbClr val="B0BFDE"/>
      </a:accent5>
      <a:accent6>
        <a:srgbClr val="DDEAFB"/>
      </a:accent6>
      <a:hlink>
        <a:srgbClr val="2F5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